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70" r:id="rId5"/>
    <p:sldId id="272" r:id="rId6"/>
    <p:sldId id="273" r:id="rId7"/>
    <p:sldId id="274" r:id="rId8"/>
    <p:sldId id="271" r:id="rId9"/>
    <p:sldId id="279" r:id="rId10"/>
    <p:sldId id="257" r:id="rId11"/>
    <p:sldId id="259" r:id="rId12"/>
    <p:sldId id="260" r:id="rId13"/>
    <p:sldId id="280" r:id="rId14"/>
    <p:sldId id="262" r:id="rId15"/>
    <p:sldId id="275" r:id="rId16"/>
    <p:sldId id="263" r:id="rId17"/>
    <p:sldId id="264" r:id="rId18"/>
    <p:sldId id="261" r:id="rId19"/>
    <p:sldId id="265" r:id="rId20"/>
    <p:sldId id="278" r:id="rId21"/>
    <p:sldId id="266" r:id="rId22"/>
    <p:sldId id="267" r:id="rId23"/>
    <p:sldId id="268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599" autoAdjust="0"/>
  </p:normalViewPr>
  <p:slideViewPr>
    <p:cSldViewPr>
      <p:cViewPr>
        <p:scale>
          <a:sx n="82" d="100"/>
          <a:sy n="82" d="100"/>
        </p:scale>
        <p:origin x="-245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33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tcsgb@mail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rk-sfera.kz/content/view/81/139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green2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  <p:pic>
        <p:nvPicPr>
          <p:cNvPr id="11" name="Содержимое 10" descr="237874536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lum bright="2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43042" y="2000240"/>
            <a:ext cx="6000792" cy="271464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Экологический паспорт Темиртау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Arial Black" pitchFamily="34" charset="0"/>
              </a:rPr>
              <a:t>Рекомендательный список литературы</a:t>
            </a:r>
            <a:endParaRPr lang="ru-RU" sz="1800" dirty="0">
              <a:solidFill>
                <a:schemeClr val="bg2">
                  <a:lumMod val="1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357290" y="142852"/>
            <a:ext cx="6572296" cy="857256"/>
          </a:xfrm>
        </p:spPr>
        <p:txBody>
          <a:bodyPr>
            <a:normAutofit/>
          </a:bodyPr>
          <a:lstStyle/>
          <a:p>
            <a:pPr algn="ctr"/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Arial Black" pitchFamily="34" charset="0"/>
              </a:rPr>
              <a:t>ГУ «Отдел культуры и развития языков г. Темиртау»</a:t>
            </a:r>
          </a:p>
          <a:p>
            <a:pPr algn="ctr"/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Arial Black" pitchFamily="34" charset="0"/>
              </a:rPr>
              <a:t> Централизованная система городских библиотек</a:t>
            </a:r>
          </a:p>
          <a:p>
            <a:pPr algn="ctr"/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Arial Black" pitchFamily="34" charset="0"/>
              </a:rPr>
              <a:t> Информационно-библиографический отдел</a:t>
            </a:r>
            <a:endParaRPr lang="ru-RU" sz="1200" dirty="0">
              <a:solidFill>
                <a:schemeClr val="bg2">
                  <a:lumMod val="1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2928926" y="5715016"/>
            <a:ext cx="4041775" cy="639762"/>
          </a:xfrm>
        </p:spPr>
        <p:txBody>
          <a:bodyPr/>
          <a:lstStyle/>
          <a:p>
            <a:pPr algn="ctr"/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Arial Black" pitchFamily="34" charset="0"/>
              </a:rPr>
              <a:t>Темиртау, 2011 г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254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Century Schoolbook" pitchFamily="18" charset="0"/>
              </a:rPr>
              <a:t>Ртутный полигон</a:t>
            </a:r>
            <a:endParaRPr lang="ru-RU" sz="2400" b="1" dirty="0">
              <a:latin typeface="Century Schoolbook" pitchFamily="18" charset="0"/>
            </a:endParaRPr>
          </a:p>
        </p:txBody>
      </p:sp>
      <p:pic>
        <p:nvPicPr>
          <p:cNvPr id="5" name="Содержимое 4" descr="1259244132_gruzovik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42910" y="1214422"/>
            <a:ext cx="2928958" cy="2643206"/>
          </a:xfrm>
          <a:ln>
            <a:solidFill>
              <a:schemeClr val="accent3">
                <a:lumMod val="50000"/>
              </a:schemeClr>
            </a:solidFill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357686" y="1071546"/>
            <a:ext cx="4329114" cy="5214974"/>
          </a:xfrm>
        </p:spPr>
        <p:txBody>
          <a:bodyPr>
            <a:normAutofit/>
          </a:bodyPr>
          <a:lstStyle/>
          <a:p>
            <a:pPr defTabSz="801688">
              <a:buNone/>
            </a:pPr>
            <a:r>
              <a:rPr lang="ru-RU" sz="1200" dirty="0" smtClean="0">
                <a:latin typeface="Century Schoolbook" pitchFamily="18" charset="0"/>
              </a:rPr>
              <a:t>			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Бондарь, А. Зимой очистка русла Нуры от ртути продолжится // Вечерняя газета.- 2010.- 1 дек. (N 48).- С. 7.	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Бондарь, А. Когда и как Нуру очистят от ртути?  // Вечерняя газета.- 2010.- 11 авг.(N 32).- С. 1, 12.	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Бондарь, А. На ртутном полигоне уже захоронили более 60 тысяч тонн зараженных материалов // Вечерняя газета.-2009.- 28 янв.(N 4).- С. 1, 12.	</a:t>
            </a: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Бондарь, А. Нарушений на полигоне нет?: [о нарушениях, допущенных при захоронении ртутных отходов ] // Вечерняя газета.- 2009.- 2 дек.(N 48).- С. 1, 2.</a:t>
            </a: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Бондарь, А.Полигон готов принимать ртутный мусор: [в конце сентября полигон в урочище Апан будет введен в эксплуатацию] //Вечерняя газета.- 2008.- 10 сент.(N 37).- С.1-3.	</a:t>
            </a: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>
              <a:buNone/>
            </a:pPr>
            <a:endParaRPr lang="ru-RU" sz="1200" dirty="0">
              <a:latin typeface="Century Schoolbook" pitchFamily="18" charset="0"/>
            </a:endParaRPr>
          </a:p>
        </p:txBody>
      </p:sp>
      <p:sp>
        <p:nvSpPr>
          <p:cNvPr id="7" name="Содержимое 5"/>
          <p:cNvSpPr txBox="1">
            <a:spLocks/>
          </p:cNvSpPr>
          <p:nvPr/>
        </p:nvSpPr>
        <p:spPr>
          <a:xfrm>
            <a:off x="214282" y="4286256"/>
            <a:ext cx="3857652" cy="1785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8016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+mn-cs"/>
              </a:rPr>
              <a:t>		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Schoolbook" pitchFamily="18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4071942"/>
            <a:ext cx="3929090" cy="182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01688">
              <a:buNone/>
              <a:tabLst>
                <a:tab pos="447675" algn="l"/>
              </a:tabLst>
            </a:pPr>
            <a:r>
              <a:rPr lang="ru-RU" sz="1200" dirty="0" smtClean="0">
                <a:latin typeface="Century Schoolbook" pitchFamily="18" charset="0"/>
              </a:rPr>
              <a:t>	Бондарь, А. В урочище Апан началось строительство полигона: [о строительстве полигона по захоронению ртути] // Вечерняя газета.- 2007.- N 21.- С. 9.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defTabSz="447675">
              <a:lnSpc>
                <a:spcPct val="110000"/>
              </a:lnSpc>
              <a:buNone/>
            </a:pPr>
            <a:r>
              <a:rPr lang="ru-RU" sz="1200" dirty="0" smtClean="0">
                <a:latin typeface="Century Schoolbook" pitchFamily="18" charset="0"/>
              </a:rPr>
              <a:t>	Бондарь, А. Грунт, пропитанный нефтью, захоронят в Темиртау?: [ликвидации последствий аварии на нефтепроводе «Караганды-Шымкент»]  //Вечерняя газета.- 2006.- 1 нояб. (N 44).- С.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28596" y="428604"/>
            <a:ext cx="4038600" cy="6215106"/>
          </a:xfrm>
        </p:spPr>
        <p:txBody>
          <a:bodyPr>
            <a:normAutofit fontScale="92500" lnSpcReduction="20000"/>
          </a:bodyPr>
          <a:lstStyle/>
          <a:p>
            <a:endParaRPr lang="ru-RU" sz="1200" b="1" dirty="0" smtClean="0"/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	</a:t>
            </a:r>
            <a:endParaRPr lang="ru-RU" sz="1400" dirty="0" smtClean="0"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400" dirty="0" smtClean="0">
                <a:latin typeface="Century Schoolbook" pitchFamily="18" charset="0"/>
              </a:rPr>
              <a:t>		</a:t>
            </a:r>
            <a:r>
              <a:rPr lang="ru-RU" sz="1300" dirty="0" smtClean="0">
                <a:latin typeface="Century Schoolbook" pitchFamily="18" charset="0"/>
              </a:rPr>
              <a:t>Бондарь, А. При разборе цехов "Карбида" было собрано 900 бочек загрязненного ртутью мусора // Вечерняя газета.- 2008. - 26 марта (N 13).- С. 20.</a:t>
            </a:r>
          </a:p>
          <a:p>
            <a:pPr>
              <a:lnSpc>
                <a:spcPct val="120000"/>
              </a:lnSpc>
              <a:buNone/>
            </a:pPr>
            <a:endParaRPr lang="ru-RU" sz="1300" dirty="0" smtClean="0"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	Бондарь, А. Работы по очистке Нуры едва на сорвались // Вечерняя газета.- 2009.- 22 апр. (N16).- С. 1, 2.	</a:t>
            </a:r>
          </a:p>
          <a:p>
            <a:pPr>
              <a:lnSpc>
                <a:spcPct val="120000"/>
              </a:lnSpc>
            </a:pPr>
            <a:endParaRPr lang="ru-RU" sz="1300" dirty="0" smtClean="0"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	Бондарь, А. Ртутный полигон может стать угрозой для города // Вечерняя газета.-  2008.- 10 дек. (N 50).- С. 1-3.</a:t>
            </a:r>
          </a:p>
          <a:p>
            <a:pPr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	Бондарь, А. Споры о безопасности проекта по очистке города от ртути продолжаются: [о проекте по захоронению ртути в урочище Апан] //Вечерняя газета.- 2006.- 26 июля (№ 30) .- С. 2.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endParaRPr lang="ru-RU" sz="1300" dirty="0" smtClean="0"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	Бондарь, А. Строительство полигона прекратят до весны : [о строительстве полигона в урочище Апан] // Вечерняя газета.- 2007.- 21 окт. (N 43).- С. 1, 2.	</a:t>
            </a:r>
            <a:r>
              <a:rPr lang="ru-RU" sz="1400" dirty="0" smtClean="0">
                <a:latin typeface="Century Schoolbook" pitchFamily="18" charset="0"/>
              </a:rPr>
              <a:t>	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357166"/>
            <a:ext cx="4038600" cy="58579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200" b="1" dirty="0" smtClean="0"/>
              <a:t>	</a:t>
            </a:r>
          </a:p>
          <a:p>
            <a:pPr>
              <a:lnSpc>
                <a:spcPct val="120000"/>
              </a:lnSpc>
              <a:buNone/>
            </a:pPr>
            <a:r>
              <a:rPr lang="ru-RU" sz="1200" b="1" dirty="0" smtClean="0"/>
              <a:t>		</a:t>
            </a:r>
            <a:endParaRPr lang="ru-RU" sz="1400" dirty="0" smtClean="0">
              <a:latin typeface="Century Schoolbook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400" dirty="0" smtClean="0">
                <a:latin typeface="Century Schoolbook" pitchFamily="18" charset="0"/>
              </a:rPr>
              <a:t>		</a:t>
            </a:r>
            <a:r>
              <a:rPr lang="ru-RU" sz="1300" dirty="0" smtClean="0">
                <a:latin typeface="Century Schoolbook" pitchFamily="18" charset="0"/>
              </a:rPr>
              <a:t>Бондарь, А. Японские ученые помогут очистить Темиртау от ртути: (профессор японского исслед.центра г.Минаматы намерены следить за качеством хода очистки Нуры)  // Вечерняя газета.- 2007. - N19.- С. 8.		</a:t>
            </a:r>
          </a:p>
          <a:p>
            <a:pPr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</a:t>
            </a:r>
          </a:p>
          <a:p>
            <a:pPr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	Гордеева, А. Депутаты похоронят ртуть и заблуждения: [о строит.полигона по захорон.ртути в урочище Апан] // Зеркало.- 2006.- 26 июля (N 30).-С. 7.</a:t>
            </a:r>
          </a:p>
          <a:p>
            <a:pPr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</a:t>
            </a:r>
          </a:p>
          <a:p>
            <a:pPr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	Гордеева, А. За ртуть ответите!: Если в проекте по строительству ртутного полигона что-то пойдет не по плану, отвечать будут...австрийцы // Зеркало.- 2009.- 23 сент.(N 38).- С. 10.	</a:t>
            </a:r>
          </a:p>
          <a:p>
            <a:pPr>
              <a:lnSpc>
                <a:spcPct val="120000"/>
              </a:lnSpc>
            </a:pPr>
            <a:endParaRPr lang="ru-RU" sz="1300" dirty="0" smtClean="0">
              <a:latin typeface="Century Schoolbook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	Гордеева, А. Как "карты" лягут: Захоронение самых загрязненных ртутью отходов будет завершено в этом году  //Зеркало.-  2009.- 21 янв.(N 3).- С. 7.	</a:t>
            </a:r>
          </a:p>
          <a:p>
            <a:pPr>
              <a:lnSpc>
                <a:spcPct val="120000"/>
              </a:lnSpc>
            </a:pPr>
            <a:endParaRPr lang="ru-RU" sz="1300" dirty="0" smtClean="0"/>
          </a:p>
          <a:p>
            <a:pPr>
              <a:lnSpc>
                <a:spcPct val="120000"/>
              </a:lnSpc>
            </a:pPr>
            <a:endParaRPr lang="ru-RU" sz="1300" dirty="0" smtClean="0"/>
          </a:p>
          <a:p>
            <a:pPr>
              <a:lnSpc>
                <a:spcPct val="120000"/>
              </a:lnSpc>
              <a:buNone/>
            </a:pPr>
            <a:r>
              <a:rPr lang="ru-RU" sz="1300" dirty="0" smtClean="0"/>
              <a:t>	</a:t>
            </a:r>
            <a:endParaRPr lang="ru-RU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500034" y="428604"/>
            <a:ext cx="4038600" cy="5786478"/>
          </a:xfrm>
        </p:spPr>
        <p:txBody>
          <a:bodyPr>
            <a:normAutofit/>
          </a:bodyPr>
          <a:lstStyle/>
          <a:p>
            <a:endParaRPr lang="ru-RU" sz="1200" b="1" dirty="0" smtClean="0"/>
          </a:p>
          <a:p>
            <a:pPr marL="177800" indent="-177800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		Гордеева, А. Картофельное «поле чудес»: [об очистке реки Нуры] // Зеркало. -  2009. - 6 мая (N18).- С.5.	</a:t>
            </a: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marL="177800" indent="-177800">
              <a:buNone/>
              <a:tabLst>
                <a:tab pos="625475" algn="l"/>
              </a:tabLst>
            </a:pPr>
            <a:r>
              <a:rPr lang="ru-RU" sz="1200" dirty="0" smtClean="0">
                <a:latin typeface="Century Schoolbook" pitchFamily="18" charset="0"/>
              </a:rPr>
              <a:t>		Гордеева, А. Китайские специалисты приступили к строительству полигона: [о строительстве полигона по утилизации ртути в урочище Апан] // Зеркало.- 2007.- N 20.- С. 6.</a:t>
            </a: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marL="177800" indent="-177800">
              <a:buNone/>
              <a:tabLst>
                <a:tab pos="625475" algn="l"/>
              </a:tabLst>
            </a:pPr>
            <a:r>
              <a:rPr lang="ru-RU" sz="1200" dirty="0" smtClean="0">
                <a:latin typeface="Century Schoolbook" pitchFamily="18" charset="0"/>
              </a:rPr>
              <a:t>		Гордеева, А. Одним "грязным пятном" на теле города станет меньше: иностранные специалисты приступили к разбору цеха Д-19 на террит.бывшего ПО «Карбид» // Зеркало.-  2008.- 19 марта (N11).- С. 12-13.		</a:t>
            </a: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marL="177800" indent="-177800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		Гордеева, А. "Похороны" ртути продолжаются...: Полигон достроен, но в Темиртау обнаружены новые источники ртутного загрязнения // Зеркало.- 2009.- 11 нояб. (N 45).- С. 7.</a:t>
            </a: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marL="177800" indent="-177800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		Гордеева, А. Ртутное загрязнение Темиртау вызывает беспокойство у ученых всего мире: [экология Темиртау] // Зеркало. - 2007.- N 20.- С.1, 10.</a:t>
            </a:r>
          </a:p>
          <a:p>
            <a:endParaRPr lang="ru-RU" sz="1200" dirty="0">
              <a:latin typeface="Century Schoolbook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786314" y="571480"/>
            <a:ext cx="4038600" cy="4857784"/>
          </a:xfrm>
        </p:spPr>
        <p:txBody>
          <a:bodyPr>
            <a:normAutofit/>
          </a:bodyPr>
          <a:lstStyle/>
          <a:p>
            <a:pPr marL="177800" indent="-177800">
              <a:buNone/>
              <a:tabLst>
                <a:tab pos="625475" algn="l"/>
              </a:tabLst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7800" indent="-177800">
              <a:buNone/>
              <a:tabLst>
                <a:tab pos="625475" algn="l"/>
              </a:tabLst>
            </a:pPr>
            <a:r>
              <a:rPr lang="ru-RU" sz="1200" dirty="0" smtClean="0">
                <a:latin typeface="Century Schoolbook" pitchFamily="18" charset="0"/>
              </a:rPr>
              <a:t>		Гордеева, А. Ртутный цех разбирают на кирпичи: [проблемы экологии г.Темиртау] //Зеркало.- 2006. - 20 сент. (N 38). - С. 1, 5.</a:t>
            </a: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marL="177800" indent="-177800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		Гордеева, А. Цех Д-19 стал историей: от нескольких производственных зданий и 85-метровой трубы остались груды кирпича: [бывший АО «Карбид»] // Зеркало.-  2008.- 16 апр. (N 15).- С.7.</a:t>
            </a: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marL="177800" indent="-177800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 		Жуковский, П. Не надоело жить в ртутных "конюшнях"?: [о строит. полигона в урочище Апан по захоронению ртути] // Индустриальная Караганда.- 2006.- 12 дек. (N 148).- С. 3.</a:t>
            </a: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marL="177800" indent="-177800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		Кулакова, Е. Прощай, ртуть!: Темиртау избавляется от "грязных пятен":[о полигоне по утилизации ртути] // Металлург. -  2008.- 10 сент. (N 34).- С.10</a:t>
            </a:r>
          </a:p>
          <a:p>
            <a:endParaRPr lang="ru-RU" sz="1200" dirty="0" smtClean="0"/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entury Schoolbook" pitchFamily="18" charset="0"/>
              </a:rPr>
              <a:t>Нурказган</a:t>
            </a:r>
            <a:endParaRPr lang="ru-RU" sz="2800" b="1" dirty="0"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57200" y="1500174"/>
            <a:ext cx="4040188" cy="5357826"/>
          </a:xfrm>
        </p:spPr>
        <p:txBody>
          <a:bodyPr>
            <a:normAutofit/>
          </a:bodyPr>
          <a:lstStyle/>
          <a:p>
            <a:pPr defTabSz="719138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Депутаты продали свое согласие на строительство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Нурказганского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ГОКа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 // Вечерняя газета.-  2007.- N 1.- С.1, 2.</a:t>
            </a:r>
          </a:p>
          <a:p>
            <a:pPr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defTabSz="7191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Позволят ли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темиртаусцы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"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Казахмысу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" построить новый комбинат на берегу водохранилища?: [о строительстве обогатит. комбината на руднике "Нурказган" вблизи Темиртау]  // Вечерняя газета.- 2006.-8 нояб. (N 45).- С. 1-2.</a:t>
            </a:r>
            <a:b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</a:b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</a:t>
            </a:r>
          </a:p>
          <a:p>
            <a:pPr defTabSz="7191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Экология выступает против строительства на "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Нурказгане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" обогатительного комбината // Вечерняя газета. -  2006.- 1 нояб. (N 44). - С. 1, 11</a:t>
            </a:r>
          </a:p>
          <a:p>
            <a:pPr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>
              <a:buNone/>
              <a:tabLst>
                <a:tab pos="719138" algn="l"/>
              </a:tabLst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Гордеева, А. Темиртаусцы сказали "Нет", но никто не услышал: [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темиртаусцы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выразили несогласие со строительством горно-обогатительного комбината на «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Нурказгане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»] //Вечерняя газета.- 2006.- 15 нояб. (N 46).- С. 5.	</a:t>
            </a: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</a:t>
            </a:r>
          </a:p>
          <a:p>
            <a:endParaRPr lang="ru-RU" sz="12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929190" y="3786190"/>
            <a:ext cx="4041775" cy="2354274"/>
          </a:xfrm>
        </p:spPr>
        <p:txBody>
          <a:bodyPr>
            <a:normAutofit/>
          </a:bodyPr>
          <a:lstStyle/>
          <a:p>
            <a:pPr marL="177800" indent="-177800" defTabSz="541338"/>
            <a:r>
              <a:rPr lang="ru-RU" sz="1200" b="0" dirty="0" smtClean="0">
                <a:latin typeface="Century Schoolbook" pitchFamily="18" charset="0"/>
              </a:rPr>
              <a:t>		</a:t>
            </a:r>
            <a:r>
              <a:rPr lang="ru-RU" sz="1200" b="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Гордеева, А. Мы пойдем другим путем!: [руководство и общественные деятели города о строительстве "</a:t>
            </a:r>
            <a:r>
              <a:rPr lang="ru-RU" sz="1200" b="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Нурказгана</a:t>
            </a:r>
            <a:r>
              <a:rPr lang="ru-RU" sz="1200" b="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"] // Зеркало.- 2006.- N 52.- С. 5.</a:t>
            </a:r>
          </a:p>
          <a:p>
            <a:endParaRPr lang="ru-RU" sz="1200" b="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/>
            <a:r>
              <a:rPr lang="ru-RU" sz="1200" b="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Гордеева, А. "Мы потеряем не только водохранилище, но и сам город!»: [о строительстве на руднике "Нурказган"</a:t>
            </a:r>
            <a:r>
              <a:rPr lang="ru-RU" sz="1200" b="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ГОКа</a:t>
            </a:r>
            <a:r>
              <a:rPr lang="ru-RU" sz="1200" b="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(обогатительного комбината)] // Зеркало.-2006.- N 45 (8 ноября).- С.1.3.	</a:t>
            </a:r>
          </a:p>
          <a:p>
            <a:endParaRPr lang="ru-RU" sz="1200" dirty="0"/>
          </a:p>
        </p:txBody>
      </p:sp>
      <p:pic>
        <p:nvPicPr>
          <p:cNvPr id="6" name="Содержимое 5" descr="04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86380" y="1214422"/>
            <a:ext cx="3286148" cy="2357454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1" y="0"/>
            <a:ext cx="9144000" cy="685799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9690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Century Schoolbook" pitchFamily="18" charset="0"/>
              </a:rPr>
              <a:t>Экология Темиртау – вопрос № 1 на «АМТ» </a:t>
            </a:r>
            <a:endParaRPr lang="ru-RU" sz="2000" dirty="0">
              <a:latin typeface="Century Schoolbook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857752" y="3214686"/>
            <a:ext cx="4071966" cy="3500462"/>
          </a:xfrm>
        </p:spPr>
        <p:txBody>
          <a:bodyPr>
            <a:normAutofit fontScale="62500" lnSpcReduction="20000"/>
          </a:bodyPr>
          <a:lstStyle/>
          <a:p>
            <a:pPr marL="269875" indent="-269875" defTabSz="719138">
              <a:lnSpc>
                <a:spcPct val="110000"/>
              </a:lnSpc>
            </a:pPr>
            <a:r>
              <a:rPr lang="ru-RU" sz="1200" b="0" dirty="0" smtClean="0">
                <a:latin typeface="Century Schoolbook" pitchFamily="18" charset="0"/>
              </a:rPr>
              <a:t>		</a:t>
            </a:r>
          </a:p>
          <a:p>
            <a:pPr marL="269875" indent="-269875" defTabSz="719138">
              <a:lnSpc>
                <a:spcPct val="110000"/>
              </a:lnSpc>
            </a:pPr>
            <a:endParaRPr lang="ru-RU" sz="1200" b="0" dirty="0" smtClean="0">
              <a:latin typeface="Century Schoolbook" pitchFamily="18" charset="0"/>
            </a:endParaRPr>
          </a:p>
          <a:p>
            <a:pPr marL="269875" indent="-269875" defTabSz="719138">
              <a:lnSpc>
                <a:spcPct val="110000"/>
              </a:lnSpc>
            </a:pPr>
            <a:endParaRPr lang="ru-RU" sz="1200" b="0" dirty="0" smtClean="0">
              <a:latin typeface="Century Schoolbook" pitchFamily="18" charset="0"/>
            </a:endParaRPr>
          </a:p>
          <a:p>
            <a:pPr marL="269875" indent="-269875" defTabSz="719138">
              <a:lnSpc>
                <a:spcPct val="110000"/>
              </a:lnSpc>
            </a:pPr>
            <a:endParaRPr lang="ru-RU" sz="1200" b="0" dirty="0" smtClean="0">
              <a:latin typeface="Century Schoolbook" pitchFamily="18" charset="0"/>
            </a:endParaRPr>
          </a:p>
          <a:p>
            <a:pPr marL="269875" indent="-269875" defTabSz="719138">
              <a:lnSpc>
                <a:spcPct val="120000"/>
              </a:lnSpc>
              <a:tabLst>
                <a:tab pos="625475" algn="l"/>
              </a:tabLst>
            </a:pPr>
            <a:r>
              <a:rPr lang="ru-RU" sz="1200" b="0" dirty="0" smtClean="0">
                <a:latin typeface="Century Schoolbook" pitchFamily="18" charset="0"/>
              </a:rPr>
              <a:t>		</a:t>
            </a:r>
            <a:endParaRPr lang="en-US" sz="1200" b="0" dirty="0" smtClean="0">
              <a:latin typeface="Century Schoolbook" pitchFamily="18" charset="0"/>
            </a:endParaRPr>
          </a:p>
          <a:p>
            <a:pPr marL="269875" indent="-269875" defTabSz="719138">
              <a:lnSpc>
                <a:spcPct val="120000"/>
              </a:lnSpc>
              <a:tabLst>
                <a:tab pos="625475" algn="l"/>
              </a:tabLst>
            </a:pPr>
            <a:r>
              <a:rPr lang="en-US" sz="1200" b="0" dirty="0" smtClean="0">
                <a:latin typeface="Century Schoolbook" pitchFamily="18" charset="0"/>
              </a:rPr>
              <a:t>		</a:t>
            </a:r>
            <a:r>
              <a:rPr lang="ru-RU" sz="1700" b="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Депутаты и горожане обвинили комбинат в нежелании решать экологические проблемы в подтасовке фактов : [экология Темиртау]  //Вечерняя газета.- 2007.- 7 нояб. (N 45). - С. 20-21.	</a:t>
            </a:r>
            <a:endParaRPr lang="en-US" sz="1700" b="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lnSpc>
                <a:spcPct val="120000"/>
              </a:lnSpc>
            </a:pPr>
            <a:r>
              <a:rPr lang="en-US" sz="1700" b="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700" b="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За два года комбинат вложит в экологию столько же, сколько за 15 лет   //Вечерняя газета. -  2010.- 15 сент.(N 37).- С. 2.</a:t>
            </a:r>
          </a:p>
          <a:p>
            <a:pPr marL="269875" indent="-269875" defTabSz="719138">
              <a:lnSpc>
                <a:spcPct val="120000"/>
              </a:lnSpc>
            </a:pPr>
            <a:endParaRPr lang="ru-RU" sz="1700" b="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lnSpc>
                <a:spcPct val="120000"/>
              </a:lnSpc>
            </a:pPr>
            <a:r>
              <a:rPr lang="ru-RU" sz="1700" b="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Гражданский, С. Нары вместо штрафов: министр охраны окружающей среды пообещал уголовное наказание губителям природы:[о визите министра охраны окружающей среды Н.Ашимова на "АМТ] //Зеркало.- 2010.- 15 сент.(N 37).- С. 6.	</a:t>
            </a:r>
          </a:p>
          <a:p>
            <a:pPr marL="269875" indent="-269875" defTabSz="719138">
              <a:lnSpc>
                <a:spcPct val="120000"/>
              </a:lnSpc>
            </a:pPr>
            <a:endParaRPr lang="ru-RU" sz="1700" b="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719138">
              <a:lnSpc>
                <a:spcPct val="120000"/>
              </a:lnSpc>
            </a:pPr>
            <a:endParaRPr lang="ru-RU" sz="1700" b="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719138">
              <a:lnSpc>
                <a:spcPct val="110000"/>
              </a:lnSpc>
            </a:pPr>
            <a:endParaRPr lang="ru-RU" sz="1500" b="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endParaRPr lang="ru-RU" sz="15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1285860"/>
            <a:ext cx="4040188" cy="5000660"/>
          </a:xfrm>
        </p:spPr>
        <p:txBody>
          <a:bodyPr>
            <a:normAutofit/>
          </a:bodyPr>
          <a:lstStyle/>
          <a:p>
            <a:pPr marL="269875" indent="-269875" defTabSz="719138">
              <a:buNone/>
              <a:tabLst>
                <a:tab pos="625475" algn="l"/>
              </a:tabLst>
            </a:pPr>
            <a:r>
              <a:rPr lang="ru-RU" sz="1200" b="1" dirty="0" smtClean="0"/>
              <a:t>		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Алзамора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К. Зона повышенного экологического внимания: ["АМТ" выбран местом реализ.пилотного эколог.проекта]: бес. с менедж.корпорат.офиса "АМТ" К.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Алзаморой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/бес. А.Светлова  // Темиртауский рабочий.- 2010.- 6 окт.(N 26).- С. 4.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</a:p>
          <a:p>
            <a:pPr marL="269875" indent="-269875" defTabSz="625475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Большова, А. Уменьшили груз экологических проблем: [27 марта в Темиртау прошли обществ.слушания по поводу реконструкции пруда-охладителя на террит. АО "АМТ"] ///Металлург.- 2008.- 2 апр.- С. 3.	</a:t>
            </a:r>
          </a:p>
          <a:p>
            <a:pPr>
              <a:lnSpc>
                <a:spcPct val="110000"/>
              </a:lnSpc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</a:p>
          <a:p>
            <a:pPr marL="269875" indent="-269875">
              <a:buNone/>
              <a:tabLst>
                <a:tab pos="625475" algn="l"/>
              </a:tabLst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 "АрселорМиттал Темиртау" обещает к 2012 году дышать станет легче: [экология Темиртау]  //Вечерняя газета.- 2008.- 23 июля (N30).- С.1-3.</a:t>
            </a:r>
          </a:p>
          <a:p>
            <a:pPr>
              <a:lnSpc>
                <a:spcPct val="110000"/>
              </a:lnSpc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>
              <a:buNone/>
              <a:tabLst>
                <a:tab pos="625475" algn="l"/>
              </a:tabLst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Выбросы в атмосферу снизились на 2%: в 2009-2010 годах комбина</a:t>
            </a:r>
            <a:r>
              <a:rPr lang="ru-RU" sz="1200" dirty="0" smtClean="0">
                <a:latin typeface="Century Schoolbook" pitchFamily="18" charset="0"/>
              </a:rPr>
              <a:t>т снизил выбросы в атмосферу на 2% // Вечерняя газета. – 16 февр. (№ 7).- С. 3	</a:t>
            </a:r>
          </a:p>
        </p:txBody>
      </p:sp>
      <p:pic>
        <p:nvPicPr>
          <p:cNvPr id="8" name="Рисунок 7" descr="0a4gzyh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1142984"/>
            <a:ext cx="3214710" cy="1928826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357166"/>
            <a:ext cx="4038600" cy="6072230"/>
          </a:xfrm>
        </p:spPr>
        <p:txBody>
          <a:bodyPr>
            <a:normAutofit/>
          </a:bodyPr>
          <a:lstStyle/>
          <a:p>
            <a:pPr marL="269875" indent="-269875" defTabSz="719138">
              <a:lnSpc>
                <a:spcPct val="110000"/>
              </a:lnSpc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269875" indent="-269875" defTabSz="719138">
              <a:lnSpc>
                <a:spcPct val="110000"/>
              </a:lnSpc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На экологию комбинат выделит 2 миллиона долларов : [экология Темиртау]  //Вечерняя газета. - 2009.- 23 дек.(N 51).- С. 2.</a:t>
            </a: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>
              <a:lnSpc>
                <a:spcPct val="110000"/>
              </a:lnSpc>
              <a:buNone/>
              <a:tabLst>
                <a:tab pos="719138" algn="l"/>
              </a:tabLst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Самаркандское водохранилище станет чище : 14 февраля в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акимате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прошли общественные слушания по проекту реконструкции пруда-охладителя АО "АМТ"  // Вечерняя газета.- 2008.- 20 февр.(N 8).-С. 2, 24, 25.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</a:p>
          <a:p>
            <a:pPr marL="269875" indent="-269875" defTabSz="719138">
              <a:lnSpc>
                <a:spcPct val="11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269875" indent="-269875" defTabSz="719138">
              <a:lnSpc>
                <a:spcPct val="11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Экологи выявили превышение выбросов на «Миттал Стил Темиртау» : [о нарушениях в работе очистного оборудования "Миттал Стил Темиртау"]  //Вечерняя газета.- 2007.- N 29.- С.1, 8.	</a:t>
            </a:r>
          </a:p>
          <a:p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defTabSz="7191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Экологи могут запретить работу комбината в 2008 году: [экологическая обстановка в Темиртау] // Вечерняя газета.-  2007.- 5 дек. (N49).- С.1, 12.</a:t>
            </a:r>
            <a:endParaRPr lang="ru-RU" sz="1200" dirty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357166"/>
            <a:ext cx="4038600" cy="5929354"/>
          </a:xfrm>
        </p:spPr>
        <p:txBody>
          <a:bodyPr>
            <a:normAutofit/>
          </a:bodyPr>
          <a:lstStyle/>
          <a:p>
            <a:pPr marL="177800" indent="-177800" defTabSz="541338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Волгина, О. Депутаты вынудили комбината вкладывать деньги в экологию: До конца года АО "АМТ"должно представить проект мониторинга воздействия на окружающую среду:[экология Темиртау] // Зеркало.-2008.- 23 июля (N29).- С. 4-5.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Волгина, О. "Миттал Стил" производит выбросы до 10 млн.кубов шахтного метана и не платит за это!: [экология Карагандинской области] // Зеркало.- 2007.- 4 апр. (N 14).- С. 4-5.</a:t>
            </a:r>
          </a:p>
          <a:p>
            <a:pPr marL="177800" indent="-177800"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 		Гордеева, А. Остановят ли работу комбината?: экономия на экологических проектах грозит АО "АрселорМиттал Темиртау" серьезными последствиями // Зеркало.- 2010.- 24 февр.(N 8).- С. 3.</a:t>
            </a:r>
          </a:p>
          <a:p>
            <a:pPr marL="177800" indent="-177800"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Дроздова, Г. Инвестиции в экологию - выгода для всех!: [экология города]: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бес.с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зам.нач.отд.охр.природы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"АМТ" Г.Дроздовой /бес. А.Светлова // Темиртауский рабочий.- 2011.- 9 февр.(N 6).- С. 7. 	</a:t>
            </a:r>
          </a:p>
          <a:p>
            <a:endParaRPr lang="ru-RU" sz="1200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643438" y="500042"/>
            <a:ext cx="4038600" cy="6143668"/>
          </a:xfrm>
        </p:spPr>
        <p:txBody>
          <a:bodyPr>
            <a:normAutofit/>
          </a:bodyPr>
          <a:lstStyle/>
          <a:p>
            <a:pPr marL="177800" indent="-177800" defTabSz="541338">
              <a:buNone/>
            </a:pPr>
            <a:r>
              <a:rPr lang="ru-RU" sz="1200" dirty="0" smtClean="0">
                <a:latin typeface="Century Schoolbook" pitchFamily="18" charset="0"/>
              </a:rPr>
              <a:t>	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Кабанова, Г. Сохранить водоемы чистыми ]: [о работе лаборатории охраны водоемов ООП АО "АМТ"] / Г. Кабанова // Магнитка плюс.-  2011.- 2 февр. (N 5).- С. 5.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Кобер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В. Инвестиции в экологию продолжаются: в АО "АрселорМиттал Темиртау" успешно прошел международный экологический аудит: [бес. с директором по эколог. безопасности "АМТ" В.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Кобером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] /бес.  А. Светлова //Темиртауский рабочий.- 2011.- 1 июня (№ 22).- С. 6.	</a:t>
            </a:r>
          </a:p>
          <a:p>
            <a:pPr marL="177800" indent="-177800">
              <a:buNone/>
              <a:tabLst>
                <a:tab pos="541338" algn="l"/>
              </a:tabLst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177800" indent="-177800">
              <a:buNone/>
              <a:tabLst>
                <a:tab pos="541338" algn="l"/>
              </a:tabLst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Кобер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В. Природоохранные вопросы и ответы [Текст]: [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бес.с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дир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. по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эколог.безопасн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. АО "АМТ"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В.Кобером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] /бес. А.Светлов //Темиртауский рабочий.- 2010.- 15 сент.(N 23).- С. 7.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Лахно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Е. Не плюй в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калошу-пригодится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в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нее садиться: [о загрязнении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окруж.среды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Темиртау АО "АрселорМиттал Темиртау"]  //Зеркало.- Темиртау.- 2007.- N52 (26 декабря).- С.8-9.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Левченко, В.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Прудоохладительный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вопрос:висел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в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воздухе-спустили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на воду: [проект реконструкции пруда-охладителя на АО "АМТ"представлен на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обществ.слушаниях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] //Зеркало.- 2008.- 20 февр.- С.5.</a:t>
            </a:r>
          </a:p>
          <a:p>
            <a:pPr marL="177800" indent="-177800" defTabSz="541338"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ru-RU" sz="1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9" name="Содержимое 8" descr="84368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57158" y="428604"/>
            <a:ext cx="4038600" cy="3028950"/>
          </a:xfrm>
          <a:ln>
            <a:solidFill>
              <a:schemeClr val="bg2">
                <a:lumMod val="10000"/>
              </a:schemeClr>
            </a:solidFill>
          </a:ln>
        </p:spPr>
      </p:pic>
      <p:sp>
        <p:nvSpPr>
          <p:cNvPr id="10" name="Содержимое 5"/>
          <p:cNvSpPr txBox="1">
            <a:spLocks/>
          </p:cNvSpPr>
          <p:nvPr/>
        </p:nvSpPr>
        <p:spPr>
          <a:xfrm>
            <a:off x="428596" y="3714752"/>
            <a:ext cx="4038600" cy="2857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6254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Schoolbook" pitchFamily="18" charset="0"/>
              </a:rPr>
              <a:t>		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Дроздова, Г. Н. Выбросы в атмосферу сохраняются на 5, 6% : [экология Темиртау]: </a:t>
            </a:r>
            <a:r>
              <a:rPr kumimoji="0" lang="ru-RU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бес.с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 гл.спец. </a:t>
            </a:r>
            <a:r>
              <a:rPr kumimoji="0" lang="ru-RU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отд.охр.природы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 комбината Г.Н.Дроздовой / </a:t>
            </a:r>
            <a:r>
              <a:rPr kumimoji="0" lang="ru-RU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бес.А.Исламова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 // Магнитка плюс.- 2011.- 9 февр. (N 6).- С. 6.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Century Schoolbook" pitchFamily="18" charset="0"/>
            </a:endParaRPr>
          </a:p>
          <a:p>
            <a:pPr marL="177800" marR="0" lvl="0" indent="-177800" algn="l" defTabSz="6254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		Дроздова, Г. Природоохранные перспективы: [экология Темиртау]: </a:t>
            </a:r>
            <a:r>
              <a:rPr kumimoji="0" lang="ru-RU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бес.с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 </a:t>
            </a:r>
            <a:r>
              <a:rPr kumimoji="0" lang="ru-RU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зам.нач.отд.охр.природы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 "АМТ" Г.Дроздовой  /</a:t>
            </a:r>
            <a:r>
              <a:rPr kumimoji="0" lang="ru-RU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бес.с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 С.Логинова //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entury Schoolbook" pitchFamily="18" charset="0"/>
              </a:rPr>
              <a:t>Металлург.- 2010.- 14 июля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Schoolbook" pitchFamily="18" charset="0"/>
              </a:rPr>
              <a:t>(N 28).- С. 7.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2900"/>
            <a:ext cx="9144000" cy="700090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500034" y="142852"/>
            <a:ext cx="4038600" cy="6572296"/>
          </a:xfrm>
        </p:spPr>
        <p:txBody>
          <a:bodyPr>
            <a:normAutofit fontScale="92500" lnSpcReduction="20000"/>
          </a:bodyPr>
          <a:lstStyle/>
          <a:p>
            <a:pPr marL="177800" indent="-177800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7800" indent="-177800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625475">
              <a:lnSpc>
                <a:spcPct val="110000"/>
              </a:lnSpc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Любанская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Е. Заботясь об окружающей среде: работы по природоохранным мероприятиям будут продолжены // Металлург.-  2009.- 23 дек.(N 50).- С. 4.	</a:t>
            </a:r>
          </a:p>
          <a:p>
            <a:pPr>
              <a:lnSpc>
                <a:spcPct val="110000"/>
              </a:lnSpc>
            </a:pPr>
            <a:endParaRPr lang="ru-RU" sz="13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177800" indent="-177800"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Любанская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Е. Пруд-охладитель для комбината построен // Металлург. -  2009.- 25 февр.(N7).- С. 4.</a:t>
            </a:r>
          </a:p>
          <a:p>
            <a:pPr marL="177800" indent="-177800" defTabSz="625475">
              <a:buNone/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625475">
              <a:lnSpc>
                <a:spcPct val="11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Любанская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Е. Экологическое "перевооружение"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коксохима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: [в ближайшее время в коксохимическом производстве АО "АМТ" будет реализована серия природоохранных мероприятий] // Темиртауский рабочий.- 2011.- 1 июня (№ 22).- С.7.</a:t>
            </a:r>
          </a:p>
          <a:p>
            <a:pPr>
              <a:lnSpc>
                <a:spcPct val="110000"/>
              </a:lnSpc>
              <a:buNone/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625475">
              <a:lnSpc>
                <a:spcPct val="11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Петухов, А. «Засекреченная экология»: [о загрязнении окружающей среды Темиртау АО «Арселор Миттал Темиртау»] // Зеркало.- 2007.- 26 дек. (N 52).- С.8.	</a:t>
            </a:r>
          </a:p>
          <a:p>
            <a:pPr marL="177800" indent="-177800">
              <a:lnSpc>
                <a:spcPct val="11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177800" indent="-177800" defTabSz="625475">
              <a:lnSpc>
                <a:spcPct val="11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Печеркин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А. В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атмосферу-только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чистый воздух : [об устранении источников неорганизованных выбросов на комбинате]: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бес.с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директором агломерационного производства "АМТ"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А.Печеркиным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/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бес.С.Логинова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//Металлург.- 2010.- 23 июня (N 25).- 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</a:rPr>
              <a:t>С. 6</a:t>
            </a: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endParaRPr lang="ru-RU" sz="13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3438" y="0"/>
            <a:ext cx="4038600" cy="6858000"/>
          </a:xfrm>
        </p:spPr>
        <p:txBody>
          <a:bodyPr>
            <a:normAutofit fontScale="92500" lnSpcReduction="20000"/>
          </a:bodyPr>
          <a:lstStyle/>
          <a:p>
            <a:pPr marL="269875" indent="-269875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269875" indent="-269875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endParaRPr lang="ru-RU" sz="1200" dirty="0" smtClean="0"/>
          </a:p>
          <a:p>
            <a:pPr marL="269875" indent="-269875"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Светлова, А. О технике безопасности, экологии и других актуальных темах: в АО "АМТ" прошла серия встреч с представителями общественных объединений // Темиртауский рабочий.- 2011.- 27 апр.(№ 17).- С.6-7.</a:t>
            </a:r>
          </a:p>
          <a:p>
            <a:pPr>
              <a:lnSpc>
                <a:spcPct val="110000"/>
              </a:lnSpc>
              <a:buNone/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Светлова, А. Стремление к экологическому совершенству: реализация природоохранной политики на предприятиях "АрселорМиттал" и странах СНГ  // Темиртауский рабочий.- 2010.- 24 нояб.(N 33).- С. 6.</a:t>
            </a: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Светлова, А. Чистый воздух - в подарок на юбилей: первый этап экологического проекта в доменном производстве будет завершен к 50-летию Казахстанской Магнитки // Темиртауский рабочий.- 2010.- 23 июня (N 11).- С. 5.</a:t>
            </a: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Светлова, А. Экология - вопрос N 1: [о визите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мин-ра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охраны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окруж.среды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Н.Ашимова на «АМТ»] // Темиртауский рабочий.- 2010.- 15 сент. (N 23).- С. 6.</a:t>
            </a: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Смагулов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Б. Как поймать «лису за хвост»: Для решения проблемы газоочистки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металлург.комбината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потреб.еще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три года:[о загрязнении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окруж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. среды АО "АМТ"] //Индустриальная Караганда.- 2008.- 13 марта.- С. 3.</a:t>
            </a: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endParaRPr lang="ru-RU" sz="1300" dirty="0" smtClean="0">
              <a:latin typeface="Century Schoolbook" pitchFamily="18" charset="0"/>
            </a:endParaRP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endParaRPr lang="ru-RU" sz="1300" dirty="0" smtClean="0">
              <a:latin typeface="Century Schoolbook" pitchFamily="18" charset="0"/>
            </a:endParaRP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300" dirty="0" smtClean="0">
                <a:latin typeface="Century Schoolbook" pitchFamily="18" charset="0"/>
              </a:rPr>
              <a:t>	</a:t>
            </a:r>
          </a:p>
          <a:p>
            <a:pPr>
              <a:lnSpc>
                <a:spcPct val="110000"/>
              </a:lnSpc>
              <a:buNone/>
              <a:tabLst>
                <a:tab pos="625475" algn="l"/>
              </a:tabLst>
            </a:pPr>
            <a:endParaRPr lang="ru-RU" sz="1300" dirty="0" smtClean="0">
              <a:latin typeface="Century Schoolbook" pitchFamily="18" charset="0"/>
            </a:endParaRPr>
          </a:p>
          <a:p>
            <a:pPr>
              <a:lnSpc>
                <a:spcPct val="110000"/>
              </a:lnSpc>
              <a:buNone/>
            </a:pPr>
            <a:endParaRPr lang="ru-RU" sz="1300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200" dirty="0" smtClean="0"/>
              <a:t>		</a:t>
            </a:r>
            <a:endParaRPr lang="ru-RU" sz="12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57158" y="928670"/>
            <a:ext cx="4038600" cy="5454657"/>
          </a:xfrm>
        </p:spPr>
        <p:txBody>
          <a:bodyPr>
            <a:normAutofit/>
          </a:bodyPr>
          <a:lstStyle/>
          <a:p>
            <a:pPr marL="177800" indent="-177800">
              <a:buNone/>
              <a:tabLst>
                <a:tab pos="541338" algn="l"/>
              </a:tabLst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7800" indent="-177800">
              <a:buNone/>
              <a:tabLst>
                <a:tab pos="541338" algn="l"/>
              </a:tabLst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7800" indent="-177800">
              <a:buNone/>
              <a:tabLst>
                <a:tab pos="541338" algn="l"/>
              </a:tabLst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endParaRPr lang="ru-RU" sz="1200" dirty="0">
              <a:latin typeface="Century Schoolbook" pitchFamily="18" charset="0"/>
            </a:endParaRPr>
          </a:p>
        </p:txBody>
      </p:sp>
      <p:pic>
        <p:nvPicPr>
          <p:cNvPr id="10" name="Рисунок 9" descr="36953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Экология и здоровье темиртаусцев</a:t>
            </a:r>
            <a:endParaRPr lang="ru-RU" sz="2400" b="1" dirty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5429288"/>
          </a:xfrm>
        </p:spPr>
        <p:txBody>
          <a:bodyPr>
            <a:normAutofit fontScale="77500" lnSpcReduction="20000"/>
          </a:bodyPr>
          <a:lstStyle/>
          <a:p>
            <a:endParaRPr lang="ru-RU" sz="1200" dirty="0" smtClean="0"/>
          </a:p>
          <a:p>
            <a:pPr>
              <a:lnSpc>
                <a:spcPct val="120000"/>
              </a:lnSpc>
              <a:buNone/>
            </a:pPr>
            <a:endParaRPr lang="ru-RU" sz="1400" dirty="0" smtClean="0">
              <a:latin typeface="Century Schoolbook" pitchFamily="18" charset="0"/>
            </a:endParaRPr>
          </a:p>
          <a:p>
            <a:pPr>
              <a:lnSpc>
                <a:spcPct val="120000"/>
              </a:lnSpc>
              <a:buNone/>
            </a:pPr>
            <a:endParaRPr lang="ru-RU" sz="1400" dirty="0" smtClean="0">
              <a:latin typeface="Century Schoolbook" pitchFamily="18" charset="0"/>
            </a:endParaRPr>
          </a:p>
          <a:p>
            <a:pPr marL="180000" indent="-269875" defTabSz="625475">
              <a:lnSpc>
                <a:spcPct val="120000"/>
              </a:lnSpc>
              <a:buNone/>
            </a:pPr>
            <a:r>
              <a:rPr lang="ru-RU" sz="1400" dirty="0" smtClean="0">
                <a:latin typeface="Century Schoolbook" pitchFamily="18" charset="0"/>
              </a:rPr>
              <a:t>		</a:t>
            </a:r>
            <a:r>
              <a:rPr lang="ru-RU" sz="15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Есть ли ртуть в организмах темиртаусцев, станет известно через месяц : [образцы волос, анализы крови и мочи темирт-в и сельчан отправлены в Женеву] // Вечерняя газета.- 2007.- N 23.- С. 3.</a:t>
            </a:r>
          </a:p>
          <a:p>
            <a:pPr>
              <a:lnSpc>
                <a:spcPct val="120000"/>
              </a:lnSpc>
              <a:buNone/>
            </a:pPr>
            <a:endParaRPr lang="ru-RU" sz="15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5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Из-за промышленных выбросов все больше людей болеют: [экология Карагандинской области] // Вечерняя газета.-  2009.- 18 нояб. (N 46).- С. 5.</a:t>
            </a:r>
          </a:p>
          <a:p>
            <a:pPr>
              <a:lnSpc>
                <a:spcPct val="120000"/>
              </a:lnSpc>
              <a:buNone/>
            </a:pPr>
            <a:endParaRPr lang="ru-RU" sz="15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5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Медики выяснят, как экология влияет на здоровье темиртаусцев // Вечерняя газета. – 2010. -  26 мая (№ 21). – С.  </a:t>
            </a:r>
          </a:p>
          <a:p>
            <a:pPr>
              <a:lnSpc>
                <a:spcPct val="120000"/>
              </a:lnSpc>
              <a:buNone/>
            </a:pPr>
            <a:endParaRPr lang="ru-RU" sz="15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5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Самаркандское водохранилище опасно для купания: [экология озера] // Вечерняя газета.- 2007.- N 33.- C. 25.</a:t>
            </a:r>
          </a:p>
          <a:p>
            <a:pPr>
              <a:lnSpc>
                <a:spcPct val="120000"/>
              </a:lnSpc>
              <a:buNone/>
            </a:pPr>
            <a:endParaRPr lang="ru-RU" sz="17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>
              <a:lnSpc>
                <a:spcPct val="120000"/>
              </a:lnSpc>
              <a:buNone/>
            </a:pPr>
            <a:endParaRPr lang="ru-RU" sz="1700" b="1" dirty="0" smtClean="0">
              <a:latin typeface="Century Schoolbook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700" dirty="0" smtClean="0">
                <a:latin typeface="Century Schoolbook" pitchFamily="18" charset="0"/>
              </a:rPr>
              <a:t>	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648200" y="1142985"/>
            <a:ext cx="4038600" cy="2714644"/>
          </a:xfrm>
        </p:spPr>
        <p:txBody>
          <a:bodyPr>
            <a:normAutofit fontScale="77500" lnSpcReduction="20000"/>
          </a:bodyPr>
          <a:lstStyle/>
          <a:p>
            <a:endParaRPr lang="ru-RU" sz="1200" b="1" dirty="0" smtClean="0"/>
          </a:p>
          <a:p>
            <a:pPr>
              <a:buNone/>
            </a:pPr>
            <a:endParaRPr lang="ru-RU" sz="1200" b="1" dirty="0" smtClean="0"/>
          </a:p>
        </p:txBody>
      </p:sp>
      <p:pic>
        <p:nvPicPr>
          <p:cNvPr id="6" name="Рисунок 5" descr="45796229.jpg"/>
          <p:cNvPicPr>
            <a:picLocks noChangeAspect="1"/>
          </p:cNvPicPr>
          <p:nvPr/>
        </p:nvPicPr>
        <p:blipFill>
          <a:blip r:embed="rId3"/>
          <a:srcRect l="20703" t="7031" r="8008" b="13541"/>
          <a:stretch>
            <a:fillRect/>
          </a:stretch>
        </p:blipFill>
        <p:spPr>
          <a:xfrm>
            <a:off x="4857752" y="1428736"/>
            <a:ext cx="4000528" cy="3643338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rmAutofit/>
          </a:bodyPr>
          <a:lstStyle/>
          <a:p>
            <a:pPr marL="719138" indent="176213" algn="l"/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«Невежество и равнодушие - величайшие препятствия на пути охраны природы». Что нужнее человеку – живой мир нашей планеты, земля, недра, вода или воздух? Всё! Без них невозможно не только наше развитие, но и сама жизнь.</a:t>
            </a:r>
            <a:b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</a:b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 Рекомендательный список литературы «Экологический паспорт Темиртау» включает статьи из периодических изданий краеведческого характера. Хронология охвата материала: 2006-2011 годы. </a:t>
            </a:r>
            <a:b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</a:b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Источник выполнения: ЭК «Краевед», краеведческая картотека «Темиртау», Интернет.</a:t>
            </a:r>
            <a:b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</a:b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Список предназначается широкому кругу читателю.</a:t>
            </a:r>
            <a:b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</a:br>
            <a:endParaRPr lang="ru-RU" sz="1600" dirty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4038600" cy="614366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Темиртауский воздух убивает воробьев: [экология Темиртау] // Вечерняя газета.- 2007.- N 32.- С. 12.</a:t>
            </a:r>
          </a:p>
          <a:p>
            <a:pPr>
              <a:lnSpc>
                <a:spcPct val="120000"/>
              </a:lnSpc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Темиртаусцев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продолжают травить неизвестно чем: [экология г.Темиртау]  //Вечерняя газета.- 2006.- 20 сент. (N 38).- С. 1.	</a:t>
            </a:r>
            <a:endParaRPr lang="ru-RU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		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Темиртаусцы травятся питьевой водой: [о качестве питьевой воды в Темиртау] //Вечерняя газета.- 2007.- N50 (12 декабря).- С.12.</a:t>
            </a:r>
          </a:p>
          <a:p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Ученые выясняют, как воздух влияет на здоровье темиртаусцев // Вечерняя газета.- 2010.- 29 дек.(N 52).- С. 5</a:t>
            </a:r>
          </a:p>
          <a:p>
            <a:pPr marL="177800" indent="-177800" defTabSz="541338"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Лахно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Е. "Подарки" Байконура: За каждый запуск ракеты с космодрома Байконур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темиртаусцы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платят своим здоровьем //Зеркало.- 2008.- 16 апр. (N15).- С. 10.</a:t>
            </a:r>
          </a:p>
          <a:p>
            <a:pPr marL="177800" indent="-177800" defTabSz="541338"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Лахно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Е. Чистый воздух - опять на завтра?: [экология Темиртау] // Индустриальная </a:t>
            </a:r>
            <a:r>
              <a:rPr lang="ru-RU" sz="1200" dirty="0" smtClean="0">
                <a:latin typeface="Century Schoolbook" pitchFamily="18" charset="0"/>
              </a:rPr>
              <a:t>Караганда.- 2007.- 30 окт.	</a:t>
            </a:r>
          </a:p>
          <a:p>
            <a:pPr marL="177800" indent="-177800" defTabSz="541338"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pPr>
              <a:buNone/>
            </a:pPr>
            <a:endParaRPr lang="ru-RU" sz="1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29190" y="4071942"/>
            <a:ext cx="4038600" cy="221457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69875" indent="-269875" defTabSz="625475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Фролова, Л. За  сжигание мусора – штраф! //Вечерняя газета. -  20 апр. (№ 16). – С. 7,9.</a:t>
            </a:r>
          </a:p>
          <a:p>
            <a:pPr marL="269875" indent="-269875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269875" indent="-269875" defTabSz="625475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Чукаева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Е. Вакцина от головотяпства: Почему мы задыхаемся от мусорной гари?:[о сжигании мусора в Темиртау] // Металлург.-  2008.- 21 мая.- С.1, 4.	</a:t>
            </a:r>
          </a:p>
          <a:p>
            <a:endParaRPr lang="ru-RU" sz="1200" dirty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</p:txBody>
      </p:sp>
      <p:pic>
        <p:nvPicPr>
          <p:cNvPr id="6" name="Рисунок 5" descr="652211_73b3152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571480"/>
            <a:ext cx="2475552" cy="3582088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215165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Озеленение Темиртау</a:t>
            </a:r>
            <a:endParaRPr lang="ru-RU" sz="2800" b="1" dirty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038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dirty="0" smtClean="0"/>
              <a:t> </a:t>
            </a:r>
          </a:p>
          <a:p>
            <a:pPr>
              <a:buNone/>
            </a:pPr>
            <a:r>
              <a:rPr lang="ru-RU" sz="1200" dirty="0" smtClean="0"/>
              <a:t>	</a:t>
            </a:r>
          </a:p>
          <a:p>
            <a:pPr marL="177800" indent="-177800" defTabSz="541338">
              <a:buNone/>
            </a:pPr>
            <a:r>
              <a:rPr lang="ru-RU" sz="1200" dirty="0" smtClean="0"/>
              <a:t> 		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В этом году на темиртауских улицах высадят еще 350 елей // Вечерняя газета. – 2011. -  4 мая (№ 18). – С. 5.</a:t>
            </a:r>
          </a:p>
          <a:p>
            <a:pPr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Елки-палки: [об озеленении Темиртау] // Вечерняя газета.- 2010.- 16 июня (N 24).- С. 12.		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Вернадская, Н. Убитые солнцем?: отчего в Темиртау не приживаются десятки прошлогодних саженцев, и во сколько обойдутся новые // Зеркало.- 2011.- 27 апр. (№ 16).- С.7.		</a:t>
            </a:r>
          </a:p>
          <a:p>
            <a:pPr marL="177800" indent="-177800" defTabSz="5413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Мельниченко, О. 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Голубые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ели будут лечить //Вечерняя газета. – 2011. – 8 июня (№ 23).- С. 7.</a:t>
            </a:r>
          </a:p>
          <a:p>
            <a:pPr marL="177800" indent="-177800">
              <a:buNone/>
              <a:tabLst>
                <a:tab pos="541338" algn="l"/>
              </a:tabLst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177800" indent="-177800">
              <a:buNone/>
              <a:tabLst>
                <a:tab pos="541338" algn="l"/>
              </a:tabLst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2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Шепеленко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В. Ремонтируют дороги и растят деревья: [о работе цеха благоустройства и озеленения АО "Миттал Стил Темиртау</a:t>
            </a:r>
            <a:r>
              <a:rPr lang="ru-RU" sz="1200" dirty="0" smtClean="0">
                <a:latin typeface="Century Schoolbook" pitchFamily="18" charset="0"/>
              </a:rPr>
              <a:t>"]  //Казахстанская Магнитка.- 2006.- 10 авг. (N31)</a:t>
            </a:r>
          </a:p>
          <a:p>
            <a:endParaRPr lang="ru-RU" sz="1200" dirty="0">
              <a:latin typeface="Century Schoolbook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/>
              <a:t>	</a:t>
            </a:r>
            <a:endParaRPr lang="ru-RU" sz="1200" dirty="0"/>
          </a:p>
        </p:txBody>
      </p:sp>
      <p:pic>
        <p:nvPicPr>
          <p:cNvPr id="8" name="Рисунок 7" descr="1304786978_van_043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65111">
            <a:off x="6143636" y="1285860"/>
            <a:ext cx="2000264" cy="2214578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9" name="Рисунок 8" descr="1303635769_alleja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409459">
            <a:off x="5123573" y="3068147"/>
            <a:ext cx="2500330" cy="1928826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0" name="Рисунок 9" descr="1307118160_van_1167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6662">
            <a:off x="6192018" y="4572647"/>
            <a:ext cx="2571768" cy="1765960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4294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Экологические акции Темиртау</a:t>
            </a:r>
            <a:endParaRPr lang="ru-RU" sz="2800" b="1" dirty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57158" y="1142960"/>
            <a:ext cx="4040188" cy="535787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1200" b="1" dirty="0" smtClean="0"/>
          </a:p>
          <a:p>
            <a:endParaRPr lang="ru-RU" sz="1200" b="1" dirty="0" smtClean="0"/>
          </a:p>
          <a:p>
            <a:pPr marL="177800" indent="-177800">
              <a:lnSpc>
                <a:spcPct val="120000"/>
              </a:lnSpc>
              <a:buNone/>
              <a:tabLst>
                <a:tab pos="541338" algn="l"/>
              </a:tabLst>
            </a:pPr>
            <a:r>
              <a:rPr lang="ru-RU" sz="1500" dirty="0" smtClean="0"/>
              <a:t>		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Балакешова, А. Фестиваль мусора: </a:t>
            </a:r>
            <a:r>
              <a:rPr lang="en-US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[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экологи из Темиртау приняли участие в региональном фестивале мусора</a:t>
            </a:r>
            <a:r>
              <a:rPr lang="en-US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]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//Вечерняя газета. – 2009. – 22 июля (№ 29). – С. </a:t>
            </a:r>
          </a:p>
          <a:p>
            <a:pPr marL="177800" indent="-177800">
              <a:lnSpc>
                <a:spcPct val="120000"/>
              </a:lnSpc>
              <a:buNone/>
              <a:tabLst>
                <a:tab pos="541338" algn="l"/>
              </a:tabLst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177800" indent="-177800">
              <a:lnSpc>
                <a:spcPct val="120000"/>
              </a:lnSpc>
              <a:buNone/>
              <a:tabLst>
                <a:tab pos="541338" algn="l"/>
              </a:tabLst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Рисунки темиртауских школьников разместят на билбордах: </a:t>
            </a:r>
            <a:r>
              <a:rPr lang="en-US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[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о конкурсе рисунков среди школьников в рамках международной экологической акции «350»</a:t>
            </a:r>
            <a:r>
              <a:rPr lang="en-US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]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//Вечерняя газета. – 2010. – 10 нояб. (№ 45). – С.</a:t>
            </a: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Родник "Белый ключ" будет заключен в бетон: [о благоустройстве родника "Белый ключ" под Темиртау] // Зеркало. - 2009.- 4 февр.(N5).- С.13.</a:t>
            </a:r>
          </a:p>
          <a:p>
            <a:pPr marL="177800" indent="-177800" defTabSz="541338"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Темиртаусцам предложат обменять полиэтиленовые пакеты на  сумки //Вечерняя газета. – 2011. -  27 апр. (№ 17). – С. 10.</a:t>
            </a:r>
          </a:p>
          <a:p>
            <a:pPr marL="177800" indent="-177800" defTabSz="541338"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Экологический театр школы № 16 выиграл Гран-при: </a:t>
            </a:r>
            <a:r>
              <a:rPr lang="en-US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[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3 республиканский конкурс детских бизнес-проектов по экологическому образованию</a:t>
            </a:r>
            <a:r>
              <a:rPr lang="en-US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]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// Вечерняя газета. – 2009. – 20 мая (№ 20). – С. </a:t>
            </a:r>
          </a:p>
          <a:p>
            <a:pPr marL="177800" indent="-177800" defTabSz="541338"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>
              <a:lnSpc>
                <a:spcPct val="120000"/>
              </a:lnSpc>
            </a:pPr>
            <a:endParaRPr lang="ru-RU" sz="3700" dirty="0" smtClean="0"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  <a:tabLst>
                <a:tab pos="177800" algn="l"/>
              </a:tabLst>
            </a:pPr>
            <a:r>
              <a:rPr lang="ru-RU" sz="3700" dirty="0" smtClean="0">
                <a:latin typeface="Century Schoolbook" pitchFamily="18" charset="0"/>
              </a:rPr>
              <a:t>				</a:t>
            </a:r>
          </a:p>
          <a:p>
            <a:pPr marL="174625" indent="-174625">
              <a:lnSpc>
                <a:spcPct val="120000"/>
              </a:lnSpc>
              <a:buNone/>
              <a:tabLst>
                <a:tab pos="538163" algn="l"/>
              </a:tabLst>
            </a:pPr>
            <a:endParaRPr lang="ru-RU" sz="3000" dirty="0" smtClean="0">
              <a:latin typeface="Century Schoolbook" pitchFamily="18" charset="0"/>
            </a:endParaRPr>
          </a:p>
          <a:p>
            <a:pPr marL="174625" indent="-174625">
              <a:lnSpc>
                <a:spcPct val="120000"/>
              </a:lnSpc>
              <a:buNone/>
              <a:tabLst>
                <a:tab pos="538163" algn="l"/>
              </a:tabLst>
            </a:pPr>
            <a:r>
              <a:rPr lang="ru-RU" sz="3000" dirty="0" smtClean="0">
                <a:latin typeface="Century Schoolbook" pitchFamily="18" charset="0"/>
              </a:rPr>
              <a:t>		</a:t>
            </a:r>
          </a:p>
          <a:p>
            <a:pPr marL="174625" indent="-174625">
              <a:buNone/>
              <a:tabLst>
                <a:tab pos="538163" algn="l"/>
              </a:tabLst>
            </a:pPr>
            <a:r>
              <a:rPr lang="ru-RU" sz="1500" dirty="0" smtClean="0">
                <a:latin typeface="Century Schoolbook" pitchFamily="18" charset="0"/>
              </a:rPr>
              <a:t>		</a:t>
            </a:r>
          </a:p>
          <a:p>
            <a:pPr marL="174625" indent="-174625">
              <a:buNone/>
              <a:tabLst>
                <a:tab pos="538163" algn="l"/>
              </a:tabLst>
            </a:pPr>
            <a:r>
              <a:rPr lang="ru-RU" sz="1500" dirty="0" smtClean="0">
                <a:latin typeface="Century Schoolbook" pitchFamily="18" charset="0"/>
              </a:rPr>
              <a:t>		</a:t>
            </a:r>
          </a:p>
          <a:p>
            <a:pPr marL="174625" indent="-174625">
              <a:buNone/>
              <a:tabLst>
                <a:tab pos="538163" algn="l"/>
              </a:tabLst>
            </a:pPr>
            <a:r>
              <a:rPr lang="ru-RU" sz="1500" dirty="0" smtClean="0">
                <a:latin typeface="Century Schoolbook" pitchFamily="18" charset="0"/>
              </a:rPr>
              <a:t>		</a:t>
            </a:r>
            <a:endParaRPr lang="ru-RU" sz="1500" dirty="0">
              <a:latin typeface="Century Schoolbook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929190" y="928670"/>
            <a:ext cx="3827461" cy="2643206"/>
          </a:xfrm>
        </p:spPr>
        <p:txBody>
          <a:bodyPr>
            <a:normAutofit fontScale="92500" lnSpcReduction="20000"/>
          </a:bodyPr>
          <a:lstStyle/>
          <a:p>
            <a:pPr marL="174625" indent="-174625">
              <a:lnSpc>
                <a:spcPct val="120000"/>
              </a:lnSpc>
              <a:tabLst>
                <a:tab pos="538163" algn="l"/>
              </a:tabLst>
            </a:pPr>
            <a:r>
              <a:rPr lang="ru-RU" sz="1200" b="0" dirty="0" smtClean="0">
                <a:latin typeface="Century Schoolbook" pitchFamily="18" charset="0"/>
              </a:rPr>
              <a:t> 		</a:t>
            </a:r>
          </a:p>
          <a:p>
            <a:pPr marL="174625" indent="-174625">
              <a:lnSpc>
                <a:spcPct val="120000"/>
              </a:lnSpc>
              <a:tabLst>
                <a:tab pos="538163" algn="l"/>
              </a:tabLst>
            </a:pPr>
            <a:r>
              <a:rPr lang="ru-RU" sz="1200" b="0" dirty="0" smtClean="0">
                <a:latin typeface="Century Schoolbook" pitchFamily="18" charset="0"/>
              </a:rPr>
              <a:t>		</a:t>
            </a:r>
          </a:p>
          <a:p>
            <a:pPr marL="174625" indent="-174625">
              <a:lnSpc>
                <a:spcPct val="120000"/>
              </a:lnSpc>
              <a:tabLst>
                <a:tab pos="538163" algn="l"/>
              </a:tabLst>
            </a:pPr>
            <a:r>
              <a:rPr lang="ru-RU" sz="1200" b="0" dirty="0" smtClean="0">
                <a:latin typeface="Century Schoolbook" pitchFamily="18" charset="0"/>
              </a:rPr>
              <a:t>		</a:t>
            </a:r>
            <a:endParaRPr lang="ru-RU" sz="2200" b="0" dirty="0" smtClean="0"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</a:pPr>
            <a:r>
              <a:rPr lang="ru-RU" sz="2200" b="0" dirty="0" smtClean="0">
                <a:latin typeface="Century Schoolbook" pitchFamily="18" charset="0"/>
              </a:rPr>
              <a:t>		</a:t>
            </a:r>
          </a:p>
          <a:p>
            <a:pPr marL="177800" indent="-177800" defTabSz="541338">
              <a:lnSpc>
                <a:spcPct val="120000"/>
              </a:lnSpc>
              <a:tabLst>
                <a:tab pos="177800" algn="l"/>
              </a:tabLst>
            </a:pPr>
            <a:r>
              <a:rPr lang="ru-RU" sz="2200" b="0" dirty="0" smtClean="0">
                <a:latin typeface="Century Schoolbook" pitchFamily="18" charset="0"/>
              </a:rPr>
              <a:t>		</a:t>
            </a:r>
          </a:p>
          <a:p>
            <a:pPr marL="174625" indent="-174625">
              <a:lnSpc>
                <a:spcPct val="120000"/>
              </a:lnSpc>
              <a:tabLst>
                <a:tab pos="538163" algn="l"/>
              </a:tabLst>
            </a:pPr>
            <a:r>
              <a:rPr lang="ru-RU" sz="2200" b="0" dirty="0" smtClean="0">
                <a:latin typeface="Century Schoolbook" pitchFamily="18" charset="0"/>
              </a:rPr>
              <a:t>		</a:t>
            </a:r>
          </a:p>
          <a:p>
            <a:pPr marL="174625" indent="-174625">
              <a:tabLst>
                <a:tab pos="538163" algn="l"/>
              </a:tabLst>
            </a:pPr>
            <a:endParaRPr lang="ru-RU" sz="1200" b="0" dirty="0" smtClean="0">
              <a:latin typeface="Century Schoolbook" pitchFamily="18" charset="0"/>
            </a:endParaRPr>
          </a:p>
          <a:p>
            <a:pPr marL="174625" indent="-174625">
              <a:tabLst>
                <a:tab pos="538163" algn="l"/>
              </a:tabLst>
            </a:pPr>
            <a:endParaRPr lang="ru-RU" sz="1200" b="0" dirty="0" smtClean="0">
              <a:latin typeface="Century Schoolbook" pitchFamily="18" charset="0"/>
            </a:endParaRPr>
          </a:p>
          <a:p>
            <a:pPr marL="174625" indent="-174625">
              <a:tabLst>
                <a:tab pos="538163" algn="l"/>
              </a:tabLst>
            </a:pPr>
            <a:r>
              <a:rPr lang="ru-RU" sz="1200" b="0" dirty="0" smtClean="0">
                <a:latin typeface="Century Schoolbook" pitchFamily="18" charset="0"/>
              </a:rPr>
              <a:t>		</a:t>
            </a:r>
          </a:p>
          <a:p>
            <a:pPr marL="174625" indent="-174625">
              <a:tabLst>
                <a:tab pos="538163" algn="l"/>
              </a:tabLst>
            </a:pPr>
            <a:endParaRPr lang="ru-RU" sz="1200" b="0" dirty="0" smtClean="0">
              <a:latin typeface="Century Schoolbook" pitchFamily="18" charset="0"/>
            </a:endParaRPr>
          </a:p>
          <a:p>
            <a:pPr marL="174625" indent="-174625">
              <a:tabLst>
                <a:tab pos="538163" algn="l"/>
              </a:tabLst>
            </a:pPr>
            <a:r>
              <a:rPr lang="ru-RU" sz="1200" b="0" dirty="0" smtClean="0">
                <a:latin typeface="Century Schoolbook" pitchFamily="18" charset="0"/>
              </a:rPr>
              <a:t>		</a:t>
            </a:r>
            <a:endParaRPr lang="ru-RU" sz="1200" dirty="0">
              <a:latin typeface="Century Schoolbook" pitchFamily="18" charset="0"/>
            </a:endParaRPr>
          </a:p>
        </p:txBody>
      </p:sp>
      <p:pic>
        <p:nvPicPr>
          <p:cNvPr id="8" name="Содержимое 7" descr="1307118402_101_0921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15074" y="857232"/>
            <a:ext cx="2643206" cy="1775222"/>
          </a:xfrm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7" name="Рисунок 6" descr="1304362004_dscn132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876" y="2357430"/>
            <a:ext cx="2500330" cy="1857388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9" name="Содержимое 7" descr="Родник Белый ключ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5914" y="4143380"/>
            <a:ext cx="2699490" cy="2071702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428604"/>
            <a:ext cx="4040188" cy="6072230"/>
          </a:xfrm>
        </p:spPr>
        <p:txBody>
          <a:bodyPr>
            <a:normAutofit/>
          </a:bodyPr>
          <a:lstStyle/>
          <a:p>
            <a:pPr marL="174625" indent="-174625">
              <a:buNone/>
              <a:tabLst>
                <a:tab pos="538163" algn="l"/>
              </a:tabLst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4625" indent="-174625">
              <a:buNone/>
              <a:tabLst>
                <a:tab pos="538163" algn="l"/>
              </a:tabLst>
            </a:pPr>
            <a:r>
              <a:rPr lang="ru-RU" sz="1200" dirty="0" smtClean="0">
                <a:latin typeface="Century Schoolbook" pitchFamily="18" charset="0"/>
              </a:rPr>
              <a:t>		Бондарь, А. У </a:t>
            </a:r>
            <a:r>
              <a:rPr lang="ru-RU" sz="1200" dirty="0" err="1" smtClean="0">
                <a:latin typeface="Century Schoolbook" pitchFamily="18" charset="0"/>
              </a:rPr>
              <a:t>темиртаусцев</a:t>
            </a:r>
            <a:r>
              <a:rPr lang="ru-RU" sz="1200" dirty="0" smtClean="0">
                <a:latin typeface="Century Schoolbook" pitchFamily="18" charset="0"/>
              </a:rPr>
              <a:t> забирали пластиковые пакеты и выдавали взамен </a:t>
            </a:r>
            <a:r>
              <a:rPr lang="ru-RU" sz="1200" dirty="0" err="1" smtClean="0">
                <a:latin typeface="Century Schoolbook" pitchFamily="18" charset="0"/>
              </a:rPr>
              <a:t>экосумки</a:t>
            </a:r>
            <a:r>
              <a:rPr lang="ru-RU" sz="1200" dirty="0" smtClean="0">
                <a:latin typeface="Century Schoolbook" pitchFamily="18" charset="0"/>
              </a:rPr>
              <a:t> //Вечерняя газета. – 2011. – 1 июня (№ 22). – С. 6. </a:t>
            </a:r>
          </a:p>
          <a:p>
            <a:pPr marL="174625" indent="-174625">
              <a:buNone/>
              <a:tabLst>
                <a:tab pos="538163" algn="l"/>
              </a:tabLst>
            </a:pPr>
            <a:endParaRPr lang="ru-RU" sz="1200" dirty="0" smtClean="0">
              <a:latin typeface="Century Schoolbook" pitchFamily="18" charset="0"/>
            </a:endParaRPr>
          </a:p>
          <a:p>
            <a:pPr marL="174625" indent="-174625">
              <a:buNone/>
              <a:tabLst>
                <a:tab pos="538163" algn="l"/>
              </a:tabLst>
            </a:pPr>
            <a:r>
              <a:rPr lang="ru-RU" sz="1200" dirty="0" smtClean="0">
                <a:latin typeface="Century Schoolbook" pitchFamily="18" charset="0"/>
              </a:rPr>
              <a:t>		Бондарь, А. Школьники отметили  День защиты окружающей среды  вместе с </a:t>
            </a:r>
            <a:r>
              <a:rPr lang="ru-RU" sz="1200" dirty="0" err="1" smtClean="0">
                <a:latin typeface="Century Schoolbook" pitchFamily="18" charset="0"/>
              </a:rPr>
              <a:t>темиртаусцами</a:t>
            </a:r>
            <a:r>
              <a:rPr lang="ru-RU" sz="1200" dirty="0" smtClean="0">
                <a:latin typeface="Century Schoolbook" pitchFamily="18" charset="0"/>
              </a:rPr>
              <a:t> //Вечерняя газета. – 2011. – 8 июня (№ 23). – С. 7.</a:t>
            </a:r>
          </a:p>
          <a:p>
            <a:pPr marL="174625" indent="-174625">
              <a:buNone/>
              <a:tabLst>
                <a:tab pos="538163" algn="l"/>
              </a:tabLst>
            </a:pPr>
            <a:endParaRPr lang="ru-RU" sz="1200" dirty="0" smtClean="0">
              <a:latin typeface="Century Schoolbook" pitchFamily="18" charset="0"/>
            </a:endParaRPr>
          </a:p>
          <a:p>
            <a:pPr marL="174625" indent="-174625">
              <a:buNone/>
              <a:tabLst>
                <a:tab pos="538163" algn="l"/>
              </a:tabLst>
            </a:pPr>
            <a:r>
              <a:rPr lang="ru-RU" sz="1200" dirty="0" smtClean="0">
                <a:latin typeface="Century Schoolbook" pitchFamily="18" charset="0"/>
              </a:rPr>
              <a:t>		Бондарь, А.  Ученики школы № 16 убрали мусор на роднике «Белый ключ» // Вечерняя газета. -  2011. – 27 апр. (№ 17). – С. 7.</a:t>
            </a:r>
          </a:p>
          <a:p>
            <a:pPr marL="174625" indent="-174625">
              <a:buNone/>
              <a:tabLst>
                <a:tab pos="538163" algn="l"/>
              </a:tabLst>
            </a:pPr>
            <a:endParaRPr lang="ru-RU" sz="1200" dirty="0" smtClean="0">
              <a:latin typeface="Century Schoolbook" pitchFamily="18" charset="0"/>
            </a:endParaRPr>
          </a:p>
          <a:p>
            <a:pPr marL="174625" indent="-174625">
              <a:buNone/>
              <a:tabLst>
                <a:tab pos="538163" algn="l"/>
              </a:tabLst>
            </a:pPr>
            <a:r>
              <a:rPr lang="ru-RU" sz="1200" dirty="0" smtClean="0">
                <a:latin typeface="Century Schoolbook" pitchFamily="18" charset="0"/>
              </a:rPr>
              <a:t>		Войтенко, Т. День Земли в Темиртау: Дети думают об экологии //Аргументы и факты Казахстан.- 2008.- N 22.- С.19.</a:t>
            </a:r>
            <a:endParaRPr lang="ru-RU" sz="1200" dirty="0" smtClean="0"/>
          </a:p>
          <a:p>
            <a:pPr marL="174625" indent="-174625">
              <a:buNone/>
              <a:tabLst>
                <a:tab pos="538163" algn="l"/>
              </a:tabLst>
            </a:pPr>
            <a:endParaRPr lang="ru-RU" sz="1200" dirty="0" smtClean="0">
              <a:latin typeface="Century Schoolbook" pitchFamily="18" charset="0"/>
            </a:endParaRPr>
          </a:p>
          <a:p>
            <a:pPr marL="174625" indent="-174625">
              <a:buNone/>
              <a:tabLst>
                <a:tab pos="538163" algn="l"/>
              </a:tabLst>
            </a:pPr>
            <a:r>
              <a:rPr lang="ru-RU" sz="1200" dirty="0" smtClean="0">
                <a:latin typeface="Century Schoolbook" pitchFamily="18" charset="0"/>
              </a:rPr>
              <a:t>		Войтенко, Т. Закон отражения: [в школах Темиртау прошел экомарафон] // Аргументы и факты Казахстан.- 2009.- N 4.- С.9.	</a:t>
            </a:r>
          </a:p>
          <a:p>
            <a:pPr marL="174625" indent="-174625">
              <a:buNone/>
              <a:tabLst>
                <a:tab pos="538163" algn="l"/>
              </a:tabLst>
            </a:pPr>
            <a:endParaRPr lang="ru-RU" sz="1200" dirty="0" smtClean="0">
              <a:latin typeface="Century Schoolbook" pitchFamily="18" charset="0"/>
            </a:endParaRPr>
          </a:p>
          <a:p>
            <a:pPr marL="174625" indent="-174625">
              <a:buNone/>
              <a:tabLst>
                <a:tab pos="538163" algn="l"/>
              </a:tabLst>
            </a:pPr>
            <a:r>
              <a:rPr lang="ru-RU" sz="1200" dirty="0" smtClean="0">
                <a:latin typeface="Century Schoolbook" pitchFamily="18" charset="0"/>
              </a:rPr>
              <a:t> 		Ткаченко, И. Ключ "белый", кристальный...: [ученики школы N16 очистили территорию возле родника «Белый ключ»] //Металлург.- 2009.- 6 мая (N17).- С.16.</a:t>
            </a:r>
          </a:p>
          <a:p>
            <a:pPr marL="174625" indent="-174625">
              <a:buNone/>
              <a:tabLst>
                <a:tab pos="538163" algn="l"/>
              </a:tabLst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4625" indent="-174625">
              <a:buNone/>
              <a:tabLst>
                <a:tab pos="538163" algn="l"/>
              </a:tabLst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endParaRPr lang="ru-RU" sz="12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929190" y="4786322"/>
            <a:ext cx="4041775" cy="1285884"/>
          </a:xfrm>
        </p:spPr>
        <p:txBody>
          <a:bodyPr>
            <a:normAutofit/>
          </a:bodyPr>
          <a:lstStyle/>
          <a:p>
            <a:pPr defTabSz="541338"/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  <a:r>
              <a:rPr lang="ru-RU" sz="1200" b="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Шадрина, А. Сделаем родник - чище, а жизнь лучше?: в Темиртау прошли экологические акции, посвященные Всемирному дню Земли //Темиртауский рабочий.- 2011.- 27 апр. (№17).- С.5.</a:t>
            </a:r>
          </a:p>
          <a:p>
            <a:endParaRPr lang="ru-RU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1" name="Содержимое 10" descr="1289662136_van_7110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lum bright="-10000"/>
          </a:blip>
          <a:stretch>
            <a:fillRect/>
          </a:stretch>
        </p:blipFill>
        <p:spPr>
          <a:xfrm>
            <a:off x="5643570" y="714356"/>
            <a:ext cx="2571768" cy="3700386"/>
          </a:xfrm>
          <a:ln>
            <a:solidFill>
              <a:schemeClr val="accent3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</a:rPr>
              <a:t/>
            </a:r>
            <a:br>
              <a:rPr lang="ru-RU" sz="1800" b="1" dirty="0" smtClean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Составитель: Кобзарева Н., ст.библиограф </a:t>
            </a:r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/>
            </a:r>
            <a:br>
              <a:rPr lang="en-US" sz="16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</a:b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ИБО ЦСГБ г. Темиртау</a:t>
            </a:r>
            <a:b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</a:b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/>
            </a:r>
            <a:b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</a:br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E-mail:</a:t>
            </a:r>
            <a:r>
              <a:rPr lang="en-US" sz="1600" b="1" dirty="0" smtClean="0">
                <a:latin typeface="Century Schoolbook" pitchFamily="18" charset="0"/>
              </a:rPr>
              <a:t> </a:t>
            </a:r>
            <a:r>
              <a:rPr lang="en-US" sz="1600" b="1" dirty="0" smtClean="0">
                <a:latin typeface="Century Schoolbook" pitchFamily="18" charset="0"/>
                <a:hlinkClick r:id="rId3"/>
              </a:rPr>
              <a:t>tcsgb@mail.ru</a:t>
            </a:r>
            <a:r>
              <a:rPr lang="en-US" sz="1600" b="1" dirty="0" smtClean="0">
                <a:latin typeface="Century Schoolbook" pitchFamily="18" charset="0"/>
              </a:rPr>
              <a:t/>
            </a:r>
            <a:br>
              <a:rPr lang="en-US" sz="1600" b="1" dirty="0" smtClean="0">
                <a:latin typeface="Century Schoolbook" pitchFamily="18" charset="0"/>
              </a:rPr>
            </a:br>
            <a:endParaRPr lang="ru-RU" sz="1600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274638"/>
            <a:ext cx="7643866" cy="1011222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Город решает проблемы</a:t>
            </a:r>
            <a:endParaRPr lang="ru-RU" sz="2700" b="1" dirty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</p:txBody>
      </p:sp>
      <p:pic>
        <p:nvPicPr>
          <p:cNvPr id="8" name="Содержимое 7" descr="935dbd09c0a7727e2143877810820513_M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714876" y="1500174"/>
            <a:ext cx="4214842" cy="4143404"/>
          </a:xfr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57158" y="1428736"/>
            <a:ext cx="4038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/>
              <a:t> 	 	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 Акимат намерен контролировать экологические программы предприятий : [экологическая программа Темиртау] /// Вечерняя газета.- Темиртау.- 2009.- 4 февр.(N 5).- С.8.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 Вице-министр Сарсембаев:"Темиртау чуть ли не впереди планеты всей по загрязнению окружающей среды" : [экология Темиртау]  // Вечерняя газета.- Темиртау.- 2008.- 2 апр.(N14).- С.1-3.	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	Вода в Самаркандском водохранилище и Нуре стала чище  //Вечерняя газета.-  2009.- 8 апр.(N 14).- С.6-7.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 Грунт, пропитанный нефтью, захоронят в Темиртау?: [ликвидации последствий аварии на нефтепроводе «Караганды-Шымкент»] //Вечерняя газета.- 2006.- 1 ноября(N 44).-С.2.	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 Денег на охрану экологии Темиртау не дают  // Вечерняя газета. -Темиртау.- 2007.- N 11.- С.1, 8.		</a:t>
            </a:r>
            <a:endParaRPr lang="ru-RU" sz="1200" dirty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2908" y="0"/>
            <a:ext cx="9286908" cy="707228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357166"/>
            <a:ext cx="4038600" cy="6500834"/>
          </a:xfrm>
        </p:spPr>
        <p:txBody>
          <a:bodyPr>
            <a:normAutofit fontScale="25000" lnSpcReduction="20000"/>
          </a:bodyPr>
          <a:lstStyle/>
          <a:p>
            <a:endParaRPr lang="ru-RU" sz="1200" b="1" dirty="0" smtClean="0"/>
          </a:p>
          <a:p>
            <a:pPr defTabSz="719138">
              <a:lnSpc>
                <a:spcPct val="120000"/>
              </a:lnSpc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defTabSz="719138">
              <a:lnSpc>
                <a:spcPct val="120000"/>
              </a:lnSpc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defTabSz="719138">
              <a:lnSpc>
                <a:spcPct val="120000"/>
              </a:lnSpc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defTabSz="719138">
              <a:lnSpc>
                <a:spcPct val="120000"/>
              </a:lnSpc>
              <a:buNone/>
            </a:pPr>
            <a:r>
              <a:rPr lang="ru-RU" sz="1200" dirty="0" smtClean="0">
                <a:latin typeface="Century Schoolbook" pitchFamily="18" charset="0"/>
              </a:rPr>
              <a:t>	</a:t>
            </a:r>
            <a:r>
              <a:rPr lang="ru-RU" sz="4800" dirty="0" smtClean="0">
                <a:latin typeface="Century Schoolbook" pitchFamily="18" charset="0"/>
              </a:rPr>
              <a:t>	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В Темиртау открылся первый полигон для строительного мусора //Вечерняя газета. – 2010. – 28 июля (№ 30). – С. </a:t>
            </a:r>
          </a:p>
          <a:p>
            <a:pPr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defTabSz="719138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 Депутаты и горожане обвинили комбинат в нежелании решать экологические проблемы в подтасовке фактов: [экология Темиртау]  // Вечерняя газета.- 2007.- 7 нояб. (N 45).-С.20-21.</a:t>
            </a:r>
          </a:p>
          <a:p>
            <a:pPr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defTabSz="719138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 Куда уходят экологические платежи и штрафы?: [Темиртау]  // Вечерняя газета.- Темиртау.- 2008.- 6 авг.(N32).- С.3.	</a:t>
            </a:r>
          </a:p>
          <a:p>
            <a:pPr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defTabSz="719138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Куда уходят экологические платежи и штрафы?: [Темиртау]  // Вечерняя газета.- Темиртау.- 2008.- 6 авг.(N32).- С.3.</a:t>
            </a:r>
          </a:p>
          <a:p>
            <a:pPr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defTabSz="801688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Новый кодекс сделает экологию чище: [депутат В.Нехорошев о новом </a:t>
            </a:r>
            <a:r>
              <a:rPr lang="ru-RU" sz="48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Экол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. кодексе] // Вечерняя газета.- 2006.- 6 декабря (N49).-С.3.</a:t>
            </a:r>
          </a:p>
          <a:p>
            <a:pPr defTabSz="801688">
              <a:lnSpc>
                <a:spcPct val="120000"/>
              </a:lnSpc>
              <a:buNone/>
            </a:pPr>
            <a:endParaRPr lang="ru-RU" sz="3700" dirty="0" smtClean="0">
              <a:latin typeface="Century Schoolbook" pitchFamily="18" charset="0"/>
            </a:endParaRPr>
          </a:p>
          <a:p>
            <a:pPr>
              <a:lnSpc>
                <a:spcPct val="120000"/>
              </a:lnSpc>
              <a:buNone/>
            </a:pPr>
            <a:endParaRPr lang="ru-RU" sz="3700" dirty="0" smtClean="0">
              <a:latin typeface="Century Schoolbook" pitchFamily="18" charset="0"/>
            </a:endParaRPr>
          </a:p>
          <a:p>
            <a:pPr defTabSz="801688">
              <a:lnSpc>
                <a:spcPct val="120000"/>
              </a:lnSpc>
              <a:buNone/>
            </a:pPr>
            <a:r>
              <a:rPr lang="ru-RU" sz="3700" dirty="0" smtClean="0">
                <a:latin typeface="Century Schoolbook" pitchFamily="18" charset="0"/>
              </a:rPr>
              <a:t>			</a:t>
            </a:r>
          </a:p>
          <a:p>
            <a:pPr>
              <a:buNone/>
            </a:pPr>
            <a:endParaRPr lang="ru-RU" sz="1700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ru-RU" sz="1700" dirty="0" smtClean="0">
                <a:latin typeface="Century Schoolbook" pitchFamily="18" charset="0"/>
              </a:rPr>
              <a:t> 		 	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285728"/>
            <a:ext cx="4038600" cy="657227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200" dirty="0" smtClean="0"/>
              <a:t>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		</a:t>
            </a:r>
          </a:p>
          <a:p>
            <a:pPr defTabSz="801688">
              <a:buNone/>
            </a:pPr>
            <a:r>
              <a:rPr lang="ru-RU" sz="1200" dirty="0" smtClean="0">
                <a:latin typeface="Century Schoolbook" pitchFamily="18" charset="0"/>
              </a:rPr>
              <a:t>	</a:t>
            </a:r>
            <a:r>
              <a:rPr lang="ru-RU" sz="1300" dirty="0" smtClean="0">
                <a:latin typeface="Century Schoolbook" pitchFamily="18" charset="0"/>
              </a:rPr>
              <a:t>	</a:t>
            </a:r>
          </a:p>
          <a:p>
            <a:pPr defTabSz="801688">
              <a:buNone/>
            </a:pPr>
            <a:endParaRPr lang="ru-RU" sz="1300" dirty="0" smtClean="0">
              <a:latin typeface="Century Schoolbook" pitchFamily="18" charset="0"/>
            </a:endParaRPr>
          </a:p>
          <a:p>
            <a:pPr defTabSz="801688">
              <a:buNone/>
            </a:pPr>
            <a:endParaRPr lang="ru-RU" sz="1300" dirty="0" smtClean="0">
              <a:latin typeface="Century Schoolbook" pitchFamily="18" charset="0"/>
            </a:endParaRPr>
          </a:p>
          <a:p>
            <a:pPr defTabSz="801688">
              <a:lnSpc>
                <a:spcPct val="120000"/>
              </a:lnSpc>
              <a:buNone/>
            </a:pPr>
            <a:r>
              <a:rPr lang="ru-RU" sz="1300" dirty="0" smtClean="0">
                <a:latin typeface="Century Schoolbook" pitchFamily="18" charset="0"/>
              </a:rPr>
              <a:t>		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Построят ли в Темиртау завод по переработке мусора?: [прошли общественные слушания по строительству мусороперерабатывающего завода в Темиртау]  //Вечерняя газета.- 2009.- 3 июня (N 22).- С. 7, 9.	</a:t>
            </a:r>
          </a:p>
          <a:p>
            <a:pPr defTabSz="801688">
              <a:lnSpc>
                <a:spcPct val="120000"/>
              </a:lnSpc>
              <a:buNone/>
            </a:pPr>
            <a:endParaRPr lang="ru-RU" sz="37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>
              <a:lnSpc>
                <a:spcPct val="120000"/>
              </a:lnSpc>
              <a:buNone/>
              <a:tabLst>
                <a:tab pos="625475" algn="l"/>
              </a:tabLst>
            </a:pPr>
            <a:r>
              <a:rPr lang="ru-RU" sz="3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Правительство обещает заставить платить за свалки промышленных отходов: [экология Темиртау]  // Вечерняя газета.- 2007.- N 49 (5 декабря). - С.12.</a:t>
            </a:r>
          </a:p>
          <a:p>
            <a:pPr marL="177800" indent="-177800">
              <a:lnSpc>
                <a:spcPct val="120000"/>
              </a:lnSpc>
              <a:buNone/>
              <a:tabLst>
                <a:tab pos="625475" algn="l"/>
              </a:tabLst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177800" indent="-177800">
              <a:lnSpc>
                <a:spcPct val="120000"/>
              </a:lnSpc>
              <a:buNone/>
              <a:tabLst>
                <a:tab pos="625475" algn="l"/>
              </a:tabLst>
            </a:pPr>
            <a:r>
              <a:rPr lang="ru-RU" sz="3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endParaRPr lang="ru-RU" sz="3700" b="1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3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		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Пыли в городе станет меньше: [экология Темиртау] // Вечерняя газета.- 2010.- 19 мая (N 20).- С. 2.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endParaRPr lang="ru-RU" sz="37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3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Темиртау пора объявлять зоной экологической катастрофы // Вечерняя газета.- 2007.- N 46 (14 ноября).-С.1-3.</a:t>
            </a:r>
          </a:p>
          <a:p>
            <a:pPr marL="269875" indent="-269875" defTabSz="625475">
              <a:lnSpc>
                <a:spcPct val="120000"/>
              </a:lnSpc>
              <a:buNone/>
            </a:pPr>
            <a:endParaRPr lang="ru-RU" sz="37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>
              <a:lnSpc>
                <a:spcPct val="120000"/>
              </a:lnSpc>
            </a:pPr>
            <a:endParaRPr lang="ru-RU" sz="37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3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Туман поздней осенью -явление необычное, а для Темиртау- опасное: [экология Темиртау] // Вечерняя газета. -  2007.-7 нояб. (N 45).	</a:t>
            </a:r>
          </a:p>
          <a:p>
            <a:pPr marL="269875" indent="-269875" defTabSz="625475">
              <a:lnSpc>
                <a:spcPct val="120000"/>
              </a:lnSpc>
              <a:buNone/>
            </a:pPr>
            <a:endParaRPr lang="ru-RU" sz="37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lnSpc>
                <a:spcPct val="120000"/>
              </a:lnSpc>
              <a:buNone/>
            </a:pPr>
            <a:endParaRPr lang="ru-RU" sz="3700" dirty="0" smtClean="0">
              <a:latin typeface="Century Schoolbook" pitchFamily="18" charset="0"/>
            </a:endParaRPr>
          </a:p>
          <a:p>
            <a:pPr marL="269875" indent="-269875" defTabSz="625475">
              <a:lnSpc>
                <a:spcPct val="120000"/>
              </a:lnSpc>
              <a:buNone/>
            </a:pPr>
            <a:endParaRPr lang="ru-RU" sz="3700" dirty="0" smtClean="0">
              <a:latin typeface="Century Schoolbook" pitchFamily="18" charset="0"/>
            </a:endParaRPr>
          </a:p>
          <a:p>
            <a:pPr defTabSz="625475">
              <a:lnSpc>
                <a:spcPct val="120000"/>
              </a:lnSpc>
              <a:buNone/>
            </a:pPr>
            <a:r>
              <a:rPr lang="ru-RU" sz="3700" dirty="0" smtClean="0">
                <a:latin typeface="Century Schoolbook" pitchFamily="18" charset="0"/>
              </a:rPr>
              <a:t>		</a:t>
            </a:r>
          </a:p>
          <a:p>
            <a:pPr marL="177800" indent="-177800" defTabSz="625475">
              <a:lnSpc>
                <a:spcPct val="110000"/>
              </a:lnSpc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marL="177800" indent="-177800" defTabSz="625475">
              <a:lnSpc>
                <a:spcPct val="110000"/>
              </a:lnSpc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marL="177800" indent="-177800"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br>
              <a:rPr lang="ru-RU" sz="1200" dirty="0" smtClean="0">
                <a:latin typeface="Century Schoolbook" pitchFamily="18" charset="0"/>
              </a:rPr>
            </a:br>
            <a:r>
              <a:rPr lang="ru-RU" sz="1200" dirty="0" smtClean="0">
                <a:latin typeface="Century Schoolbook" pitchFamily="18" charset="0"/>
              </a:rPr>
              <a:t>	</a:t>
            </a:r>
            <a:br>
              <a:rPr lang="ru-RU" sz="1200" dirty="0" smtClean="0">
                <a:latin typeface="Century Schoolbook" pitchFamily="18" charset="0"/>
              </a:rPr>
            </a:br>
            <a:r>
              <a:rPr lang="ru-RU" sz="1200" dirty="0" smtClean="0">
                <a:latin typeface="Century Schoolbook" pitchFamily="18" charset="0"/>
              </a:rPr>
              <a:t>		 </a:t>
            </a:r>
          </a:p>
          <a:p>
            <a:pPr defTabSz="801688">
              <a:buNone/>
            </a:pPr>
            <a:r>
              <a:rPr lang="ru-RU" sz="1200" dirty="0" smtClean="0">
                <a:latin typeface="Century Schoolbook" pitchFamily="18" charset="0"/>
              </a:rPr>
              <a:t>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571480"/>
            <a:ext cx="4038600" cy="557216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endParaRPr lang="ru-RU" sz="4800" dirty="0" smtClean="0">
              <a:latin typeface="Century Schoolbook" pitchFamily="18" charset="0"/>
            </a:endParaRP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4800" dirty="0" smtClean="0">
                <a:latin typeface="Century Schoolbook" pitchFamily="18" charset="0"/>
              </a:rPr>
              <a:t>		</a:t>
            </a:r>
          </a:p>
          <a:p>
            <a:pPr marL="269875" indent="-269875" defTabSz="625475">
              <a:lnSpc>
                <a:spcPct val="120000"/>
              </a:lnSpc>
              <a:buNone/>
            </a:pPr>
            <a:endParaRPr lang="ru-RU" sz="4800" dirty="0" smtClean="0">
              <a:latin typeface="Century Schoolbook" pitchFamily="18" charset="0"/>
            </a:endParaRP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4800" dirty="0" smtClean="0">
                <a:latin typeface="Century Schoolbook" pitchFamily="18" charset="0"/>
              </a:rPr>
              <a:t>		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Бондарь, А. Фарит Валеев: «Нас обложили промышленные предприятия, которые уничтожают людей»: [экология Темиртау] //Вечерняя газета.- 2006.- 1 нояб. (N44). - С.12.</a:t>
            </a:r>
          </a:p>
          <a:p>
            <a:pPr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Бондарь, А. Чиновники побоялись доверить общественности решение экологических вопросов: [экология Темиртау] //Вечерняя газета.- 2006.- 25 окт. (N 43). - С.2.</a:t>
            </a:r>
          </a:p>
          <a:p>
            <a:pPr marL="269875" indent="-269875" defTabSz="625475"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Войтенко, Т. Тесные объятия индустрии: Средний карагандинец живет меньше всех:[экология Темиртау и в целом Карагандинской области] // Аргументы и факты Казахстан Центр.- 2007.- N30.-С.5.</a:t>
            </a: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Волгина, О. Темиртаусцы имеют право знать, чем дышат: экология города Темиртау //Зеркало.- 2007.- N 8.- С.3, 5.</a:t>
            </a:r>
          </a:p>
          <a:p>
            <a:pPr marL="269875" indent="-269875" defTabSz="625475"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Гордеев, А. "Марганцевая" атака продолжается: [экология Темиртау] // Зеркало.-  2008.- 21 мая (N 20).- С.4-5. Продолжение следует.</a:t>
            </a:r>
          </a:p>
          <a:p>
            <a:pPr marL="269875" indent="-269875" defTabSz="625475"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4800" dirty="0" smtClean="0">
                <a:latin typeface="Century Schoolbook" pitchFamily="18" charset="0"/>
              </a:rPr>
              <a:t>		</a:t>
            </a:r>
            <a:endParaRPr lang="ru-RU" sz="4800" dirty="0">
              <a:latin typeface="Century Schoolbook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714356"/>
            <a:ext cx="4038600" cy="585791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200" dirty="0" smtClean="0"/>
              <a:t>	</a:t>
            </a: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2500" dirty="0" smtClean="0">
                <a:latin typeface="Century Schoolbook" pitchFamily="18" charset="0"/>
              </a:rPr>
              <a:t>	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2500" dirty="0" smtClean="0">
                <a:latin typeface="Century Schoolbook" pitchFamily="18" charset="0"/>
              </a:rPr>
              <a:t>		</a:t>
            </a:r>
            <a:endParaRPr lang="ru-RU" sz="4800" dirty="0" smtClean="0"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4800" dirty="0" smtClean="0">
                <a:latin typeface="Century Schoolbook" pitchFamily="18" charset="0"/>
              </a:rPr>
              <a:t>	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4800" dirty="0" smtClean="0">
                <a:latin typeface="Century Schoolbook" pitchFamily="18" charset="0"/>
              </a:rPr>
              <a:t>		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Гордеева, А. Говорим об экологии, не закрывая рта, но зажав нос: [экология Темиртау] // Зеркало.- 2008.- 2 апр.(N 13).- С.6-7.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Гордеева, А. Кто и чем нас травят?: [экология Темиртау] // Зеркало.- 2006. – 26 июля (N 30). -С. 6.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Гордеева, А. Министр экологии:"Нет газоочистки на ТЭМК, значит -работать не будет!": [экология Темиртау] // Зеркало.-  2008.- 4 июня (N 22).- С. 5.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Гордеева, А. Не было бы счастья, да всемирный кризис помог: Из-за снижения уровня производства на крупных предприятиях сократились и экологические выбросы //Зеркало.- 2008.- 26 нояб.(N 47).- С. 2-3.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Гражданский, С. Травите наши души: [экология Темиртау] // Зеркало.- 2010.- 28 июля (N 30).- С. 5.	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endParaRPr lang="ru-RU" sz="4800" dirty="0" smtClean="0"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endParaRPr lang="ru-RU" sz="4800" dirty="0" smtClean="0">
              <a:latin typeface="Century Schoolbook" pitchFamily="18" charset="0"/>
            </a:endParaRP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4800" dirty="0" smtClean="0">
                <a:latin typeface="Century Schoolbook" pitchFamily="18" charset="0"/>
              </a:rPr>
              <a:t>	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4800" dirty="0" smtClean="0">
                <a:latin typeface="Century Schoolbook" pitchFamily="18" charset="0"/>
              </a:rPr>
              <a:t>	</a:t>
            </a:r>
          </a:p>
          <a:p>
            <a:pPr>
              <a:lnSpc>
                <a:spcPct val="120000"/>
              </a:lnSpc>
              <a:buNone/>
            </a:pPr>
            <a:endParaRPr lang="ru-RU" sz="4800" dirty="0" smtClean="0">
              <a:latin typeface="Century Schoolbook" pitchFamily="18" charset="0"/>
            </a:endParaRPr>
          </a:p>
          <a:p>
            <a:endParaRPr lang="ru-RU" sz="4800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ru-RU" sz="4800" dirty="0" smtClean="0">
                <a:latin typeface="Century Schoolbook" pitchFamily="18" charset="0"/>
              </a:rPr>
              <a:t> </a:t>
            </a:r>
          </a:p>
          <a:p>
            <a:endParaRPr lang="ru-RU" sz="3000" dirty="0" smtClean="0"/>
          </a:p>
          <a:p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	</a:t>
            </a:r>
          </a:p>
          <a:p>
            <a:endParaRPr lang="ru-RU" sz="2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38600" cy="5643602"/>
          </a:xfrm>
        </p:spPr>
        <p:txBody>
          <a:bodyPr>
            <a:normAutofit/>
          </a:bodyPr>
          <a:lstStyle/>
          <a:p>
            <a:endParaRPr lang="ru-RU" sz="1200" dirty="0" smtClean="0"/>
          </a:p>
          <a:p>
            <a:endParaRPr lang="ru-RU" sz="1200" dirty="0" smtClean="0"/>
          </a:p>
        </p:txBody>
      </p:sp>
      <p:pic>
        <p:nvPicPr>
          <p:cNvPr id="6" name="Содержимое 5" descr="128602961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346" y="1"/>
            <a:ext cx="9358346" cy="6857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4038600" cy="62151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1200" b="1" dirty="0" smtClean="0"/>
          </a:p>
          <a:p>
            <a:pPr marL="269875" indent="-269875" defTabSz="719138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Дроздова, Г. Н. Выбросы в атмосферу сохраняются на 5, 6%ст]:[экология Темиртау]: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бес.с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гл.спец.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отд.охр.природы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комбината Г.Н.Дроздовой</a:t>
            </a:r>
            <a:r>
              <a:rPr lang="en-US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] 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/бес. А.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Исламова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//Магнитка плюс.- 2011.- 9 февр.(N 6).- С. 6.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Жуковский, П. Пора надеть зеленые очки: В Темиртау и Балхаше прошли общественные слушания по экологическим проблемам этих городов // Индустриальная Караганда.- 2008.- 15 апр. - С. 4.</a:t>
            </a:r>
          </a:p>
          <a:p>
            <a:pPr marL="177800" indent="-177800" defTabSz="625475">
              <a:lnSpc>
                <a:spcPct val="120000"/>
              </a:lnSpc>
              <a:buNone/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719138">
              <a:lnSpc>
                <a:spcPct val="120000"/>
              </a:lnSpc>
              <a:buNone/>
              <a:tabLst>
                <a:tab pos="625475" algn="l"/>
              </a:tabLst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Золотарев, А.А. Темиртау-город уникальный...по загрязненности!: [экологическая обстановка в Темиртау] //Зеркало. -  2007.-21 нояб. (N 4).- С. 3, 5.</a:t>
            </a:r>
          </a:p>
          <a:p>
            <a:pPr marL="269875" indent="-269875" defTabSz="719138">
              <a:lnSpc>
                <a:spcPct val="120000"/>
              </a:lnSpc>
              <a:buNone/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719138">
              <a:lnSpc>
                <a:spcPct val="120000"/>
              </a:lnSpc>
              <a:buNone/>
              <a:tabLst>
                <a:tab pos="625475" algn="l"/>
              </a:tabLst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Клюшнев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Г. Под напором: грозит ли Темиртау затопление миллионом кубометров золы и шлама?: [бес. с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нач.упр.по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ЧС г.Темиртау 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Г.Клюшневым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] /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бес.С.Гражданский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// Зеркало.-  2010.- 3 нояб.(N 44).- С. 6</a:t>
            </a:r>
          </a:p>
          <a:p>
            <a:pPr marL="269875" indent="-269875" defTabSz="719138">
              <a:buNone/>
            </a:pP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719138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269875" indent="-269875">
              <a:buNone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269875" indent="-269875" defTabSz="719138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269875" indent="-269875" defTabSz="719138"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>
              <a:buNone/>
            </a:pPr>
            <a:endParaRPr lang="ru-RU" sz="12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500042"/>
            <a:ext cx="4038600" cy="5715040"/>
          </a:xfrm>
        </p:spPr>
        <p:txBody>
          <a:bodyPr>
            <a:normAutofit fontScale="92500" lnSpcReduction="10000"/>
          </a:bodyPr>
          <a:lstStyle/>
          <a:p>
            <a:pPr marL="269875" indent="-269875">
              <a:buNone/>
              <a:tabLst>
                <a:tab pos="625475" algn="l"/>
              </a:tabLst>
            </a:pPr>
            <a:endParaRPr lang="ru-RU" sz="1200" dirty="0" smtClean="0">
              <a:latin typeface="Century Schoolbook" pitchFamily="18" charset="0"/>
            </a:endParaRPr>
          </a:p>
          <a:p>
            <a:pPr>
              <a:buNone/>
            </a:pPr>
            <a:endParaRPr lang="ru-RU" sz="1200" dirty="0" smtClean="0">
              <a:latin typeface="Century Schoolbook" pitchFamily="18" charset="0"/>
            </a:endParaRPr>
          </a:p>
          <a:p>
            <a:pPr marL="269875" indent="-269875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269875" indent="-269875" defTabSz="625475"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Лахно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Е. Буквально все заполонили: Автомобиль- второй "по значимости" загрязнитель окружающей среды: [экология Темиртау] // Индустриальная Караганда.- 2008.- 15 апр.- С. 3.	</a:t>
            </a:r>
          </a:p>
          <a:p>
            <a:pPr>
              <a:buNone/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lnSpc>
                <a:spcPct val="11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Лахно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Е. За экологию будем бороться «в общей упряжке»: [вопрос об улучшении экологии города] // Зеркало. -  2008. - 30 июля (N 30). - С. 3.	</a:t>
            </a:r>
          </a:p>
          <a:p>
            <a:pPr>
              <a:lnSpc>
                <a:spcPct val="110000"/>
              </a:lnSpc>
              <a:buNone/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lnSpc>
                <a:spcPct val="11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Лахно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Е. Экологические сказки о Темиртау: [экология города] // Зеркало. - 2007.- 21 нояб. (N 47). - С. 8.	</a:t>
            </a:r>
          </a:p>
          <a:p>
            <a:pPr marL="269875" indent="-269875" defTabSz="625475">
              <a:lnSpc>
                <a:spcPct val="11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269875" indent="-269875" defTabSz="625475">
              <a:lnSpc>
                <a:spcPct val="11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300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Любанская</a:t>
            </a: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, Е. Экологи на перепутье: Быть или не быть в Темиртау мусороперерабатывающему заводу? //Металлург. - 2009.- 3 июня (N 21).- С. 3.</a:t>
            </a:r>
          </a:p>
          <a:p>
            <a:pPr marL="269875" indent="-269875" defTabSz="625475">
              <a:lnSpc>
                <a:spcPct val="110000"/>
              </a:lnSpc>
              <a:buNone/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lnSpc>
                <a:spcPct val="110000"/>
              </a:lnSpc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Мельниченко, О. Темиртау-"город покойников"? ]: [экология Темиртау и план развития Темиртау] //Вечерняя газета.- 2007.- N 47 (21 ноября).-С. 1,24.</a:t>
            </a:r>
          </a:p>
          <a:p>
            <a:pPr marL="269875" indent="-269875" defTabSz="625475">
              <a:lnSpc>
                <a:spcPct val="110000"/>
              </a:lnSpc>
              <a:buNone/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lnSpc>
                <a:spcPct val="110000"/>
              </a:lnSpc>
              <a:buNone/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269875" indent="-269875" defTabSz="625475">
              <a:buNone/>
            </a:pPr>
            <a:endParaRPr lang="ru-RU" sz="1300" dirty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286844" cy="6857999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214306"/>
          </a:xfrm>
        </p:spPr>
        <p:txBody>
          <a:bodyPr>
            <a:normAutofit fontScale="90000"/>
          </a:bodyPr>
          <a:lstStyle/>
          <a:p>
            <a:pPr marL="177800" indent="-177800" algn="l">
              <a:tabLst>
                <a:tab pos="625475" algn="l"/>
              </a:tabLst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r>
              <a:rPr lang="ru-RU" sz="1300" dirty="0" smtClean="0">
                <a:latin typeface="Century Schoolbook" pitchFamily="18" charset="0"/>
              </a:rPr>
              <a:t/>
            </a:r>
            <a:br>
              <a:rPr lang="ru-RU" sz="1300" dirty="0" smtClean="0">
                <a:latin typeface="Century Schoolbook" pitchFamily="18" charset="0"/>
              </a:rPr>
            </a:br>
            <a:r>
              <a:rPr lang="ru-RU" sz="1300" dirty="0" smtClean="0">
                <a:latin typeface="Century Schoolbook" pitchFamily="18" charset="0"/>
              </a:rPr>
              <a:t> 	</a:t>
            </a:r>
            <a:br>
              <a:rPr lang="ru-RU" sz="1300" dirty="0" smtClean="0">
                <a:latin typeface="Century Schoolbook" pitchFamily="18" charset="0"/>
              </a:rPr>
            </a:br>
            <a:endParaRPr lang="ru-RU" sz="13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85720" y="214290"/>
            <a:ext cx="4357718" cy="6643710"/>
          </a:xfrm>
        </p:spPr>
        <p:txBody>
          <a:bodyPr>
            <a:normAutofit fontScale="70000" lnSpcReduction="20000"/>
          </a:bodyPr>
          <a:lstStyle/>
          <a:p>
            <a:pPr marL="177800" indent="-177800">
              <a:buNone/>
              <a:tabLst>
                <a:tab pos="625475" algn="l"/>
              </a:tabLst>
            </a:pPr>
            <a:r>
              <a:rPr lang="ru-RU" sz="1200" dirty="0" smtClean="0"/>
              <a:t>		</a:t>
            </a: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7800" indent="-177800"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200" dirty="0" smtClean="0">
                <a:latin typeface="Century Schoolbook" pitchFamily="18" charset="0"/>
              </a:rPr>
              <a:t>	 	</a:t>
            </a:r>
            <a:endParaRPr lang="ru-RU" sz="1400" dirty="0" smtClean="0">
              <a:latin typeface="Century Schoolbook" pitchFamily="18" charset="0"/>
            </a:endParaRPr>
          </a:p>
          <a:p>
            <a:pPr marL="177800" indent="-177800">
              <a:lnSpc>
                <a:spcPct val="120000"/>
              </a:lnSpc>
              <a:buNone/>
              <a:tabLst>
                <a:tab pos="541338" algn="l"/>
              </a:tabLst>
            </a:pPr>
            <a:r>
              <a:rPr lang="ru-RU" sz="1400" dirty="0" smtClean="0">
                <a:latin typeface="Century Schoolbook" pitchFamily="18" charset="0"/>
              </a:rPr>
              <a:t>		</a:t>
            </a: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Орешникова, О. Дустом их... а они все живы: Темиртау входит в число самых грязных городов Казахстана // Аргументы и факты Казахстан.- 2008.- N 18.- С. 19.</a:t>
            </a:r>
          </a:p>
          <a:p>
            <a:pPr marL="177800" indent="-177800">
              <a:lnSpc>
                <a:spcPct val="120000"/>
              </a:lnSpc>
              <a:buNone/>
            </a:pPr>
            <a:endParaRPr lang="ru-RU" sz="17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Портер, С. Темиртау экологии нашей //Экологический курьер.- 2009.- N 18.- С. 4</a:t>
            </a:r>
          </a:p>
          <a:p>
            <a:pPr marL="177800" indent="-177800" defTabSz="541338">
              <a:lnSpc>
                <a:spcPct val="120000"/>
              </a:lnSpc>
              <a:buNone/>
              <a:tabLst>
                <a:tab pos="177800" algn="l"/>
                <a:tab pos="541338" algn="l"/>
              </a:tabLst>
            </a:pPr>
            <a:endParaRPr lang="ru-RU" sz="17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  <a:tabLst>
                <a:tab pos="177800" algn="l"/>
                <a:tab pos="541338" algn="l"/>
              </a:tabLst>
            </a:pP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Поповкин, П. Вода с душком: [о работе цеха очистных сооружений в Темиртау] // Зеркало.- 2011.- 25 мая (№ 20).- С.16-17.</a:t>
            </a:r>
          </a:p>
          <a:p>
            <a:pPr marL="177800" indent="-177800" defTabSz="541338">
              <a:lnSpc>
                <a:spcPct val="120000"/>
              </a:lnSpc>
              <a:buNone/>
              <a:tabLst>
                <a:tab pos="177800" algn="l"/>
                <a:tab pos="541338" algn="l"/>
              </a:tabLst>
            </a:pPr>
            <a:endParaRPr lang="ru-RU" sz="17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Светлый или серый цвет у нашего будущего?: [экологическая обстановка Темиртау. Результаты опроса горожан] // Зеркало.-2006.- 20 дек. (N 51).- С.4.	</a:t>
            </a:r>
          </a:p>
          <a:p>
            <a:pPr marL="177800" indent="-177800" defTabSz="541338">
              <a:lnSpc>
                <a:spcPct val="120000"/>
              </a:lnSpc>
              <a:buNone/>
            </a:pPr>
            <a:endParaRPr lang="ru-RU" sz="17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en-US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Ткаченко, И. Опасен ли родник? </a:t>
            </a:r>
            <a:r>
              <a:rPr lang="en-US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[</a:t>
            </a: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Электронный ресурс</a:t>
            </a:r>
            <a:r>
              <a:rPr lang="en-US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]</a:t>
            </a: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//Сфера: Новости города Темиртау. – 2009. – 10 апр. – Режим доступа: </a:t>
            </a:r>
            <a:r>
              <a:rPr lang="en-US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  <a:hlinkClick r:id="rId3"/>
              </a:rPr>
              <a:t>http://trk-sfera.kz/content/view/81/139/</a:t>
            </a:r>
            <a:endParaRPr lang="en-US" sz="17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</a:pPr>
            <a:endParaRPr lang="en-US" sz="17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lnSpc>
                <a:spcPct val="120000"/>
              </a:lnSpc>
              <a:buNone/>
            </a:pPr>
            <a:r>
              <a:rPr lang="en-US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Шишкина, Д. Дежавю: С начала 2009 года за нарушение природоохранного законодательства предприятия города оштрафовали на 16 миллионов тенге //Зеркало.-  2009.- 8 июля (N 27). –  С.</a:t>
            </a:r>
          </a:p>
          <a:p>
            <a:pPr marL="177800" indent="-177800" defTabSz="541338">
              <a:buNone/>
            </a:pPr>
            <a:endParaRPr lang="en-US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buNone/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 defTabSz="541338">
              <a:buNone/>
            </a:pPr>
            <a:r>
              <a:rPr lang="ru-RU" sz="13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	</a:t>
            </a:r>
          </a:p>
          <a:p>
            <a:pPr marL="177800" indent="-177800">
              <a:lnSpc>
                <a:spcPct val="120000"/>
              </a:lnSpc>
              <a:buNone/>
              <a:tabLst>
                <a:tab pos="625475" algn="l"/>
              </a:tabLst>
            </a:pPr>
            <a:endParaRPr lang="ru-RU" sz="13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>
              <a:buNone/>
            </a:pPr>
            <a:endParaRPr lang="ru-RU" sz="14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>
              <a:lnSpc>
                <a:spcPct val="120000"/>
              </a:lnSpc>
              <a:buNone/>
              <a:tabLst>
                <a:tab pos="625475" algn="l"/>
              </a:tabLst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 	</a:t>
            </a:r>
            <a:endParaRPr lang="ru-RU" sz="12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>
              <a:buNone/>
              <a:tabLst>
                <a:tab pos="625475" algn="l"/>
              </a:tabLst>
            </a:pPr>
            <a:endParaRPr lang="ru-RU" sz="1200" dirty="0" smtClean="0">
              <a:latin typeface="Century Schoolbook" pitchFamily="18" charset="0"/>
            </a:endParaRPr>
          </a:p>
          <a:p>
            <a:pPr marL="177800" indent="-177800">
              <a:buNone/>
              <a:tabLst>
                <a:tab pos="625475" algn="l"/>
              </a:tabLst>
            </a:pPr>
            <a:r>
              <a:rPr lang="ru-RU" sz="1200" dirty="0" smtClean="0">
                <a:latin typeface="Century Schoolbook" pitchFamily="18" charset="0"/>
              </a:rPr>
              <a:t>	</a:t>
            </a:r>
          </a:p>
          <a:p>
            <a:pPr marL="177800" indent="-177800" defTabSz="625475">
              <a:buNone/>
            </a:pPr>
            <a:endParaRPr lang="ru-RU" sz="1200" dirty="0" smtClean="0">
              <a:latin typeface="Century Schoolbook" pitchFamily="18" charset="0"/>
            </a:endParaRPr>
          </a:p>
        </p:txBody>
      </p:sp>
      <p:sp>
        <p:nvSpPr>
          <p:cNvPr id="12" name="Содержимое 3"/>
          <p:cNvSpPr>
            <a:spLocks noGrp="1"/>
          </p:cNvSpPr>
          <p:nvPr>
            <p:ph sz="half" idx="1"/>
          </p:nvPr>
        </p:nvSpPr>
        <p:spPr>
          <a:xfrm>
            <a:off x="4929190" y="4643446"/>
            <a:ext cx="4038600" cy="1714512"/>
          </a:xfrm>
        </p:spPr>
        <p:txBody>
          <a:bodyPr>
            <a:normAutofit fontScale="25000" lnSpcReduction="20000"/>
          </a:bodyPr>
          <a:lstStyle/>
          <a:p>
            <a:pPr marL="177800" indent="-177800">
              <a:buNone/>
              <a:tabLst>
                <a:tab pos="625475" algn="l"/>
              </a:tabLst>
            </a:pPr>
            <a:r>
              <a:rPr lang="ru-RU" sz="1200" dirty="0" smtClean="0"/>
              <a:t>		</a:t>
            </a: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marL="177800" indent="-177800">
              <a:lnSpc>
                <a:spcPct val="110000"/>
              </a:lnSpc>
              <a:buNone/>
              <a:tabLst>
                <a:tab pos="625475" algn="l"/>
              </a:tabLst>
            </a:pPr>
            <a:r>
              <a:rPr lang="ru-RU" sz="1200" dirty="0" smtClean="0">
                <a:latin typeface="Century Schoolbook" pitchFamily="18" charset="0"/>
              </a:rPr>
              <a:t>	 	</a:t>
            </a:r>
            <a:endParaRPr lang="ru-RU" sz="1300" dirty="0" smtClean="0">
              <a:latin typeface="Century Schoolbook" pitchFamily="18" charset="0"/>
            </a:endParaRPr>
          </a:p>
          <a:p>
            <a:pPr marL="177800" indent="-177800" defTabSz="541338">
              <a:buNone/>
            </a:pPr>
            <a:r>
              <a:rPr lang="ru-RU" sz="1300" dirty="0" smtClean="0">
                <a:latin typeface="Century Schoolbook" pitchFamily="18" charset="0"/>
              </a:rPr>
              <a:t>		</a:t>
            </a:r>
          </a:p>
          <a:p>
            <a:pPr>
              <a:buNone/>
            </a:pPr>
            <a:endParaRPr lang="ru-RU" sz="1400" dirty="0" smtClean="0">
              <a:latin typeface="Century Schoolbook" pitchFamily="18" charset="0"/>
            </a:endParaRPr>
          </a:p>
          <a:p>
            <a:pPr marL="177800" indent="-177800">
              <a:lnSpc>
                <a:spcPct val="120000"/>
              </a:lnSpc>
              <a:buNone/>
              <a:tabLst>
                <a:tab pos="625475" algn="l"/>
              </a:tabLst>
            </a:pPr>
            <a:r>
              <a:rPr lang="ru-RU" sz="1400" dirty="0" smtClean="0">
                <a:latin typeface="Century Schoolbook" pitchFamily="18" charset="0"/>
              </a:rPr>
              <a:t>	 	</a:t>
            </a:r>
            <a:endParaRPr lang="ru-RU" sz="1200" dirty="0" smtClean="0">
              <a:latin typeface="Century Schoolbook" pitchFamily="18" charset="0"/>
            </a:endParaRPr>
          </a:p>
          <a:p>
            <a:pPr marL="269875" indent="-269875">
              <a:buNone/>
              <a:tabLst>
                <a:tab pos="625475" algn="l"/>
              </a:tabLst>
            </a:pPr>
            <a:r>
              <a:rPr lang="ru-RU" sz="1200" dirty="0" smtClean="0">
                <a:latin typeface="Century Schoolbook" pitchFamily="18" charset="0"/>
              </a:rPr>
              <a:t>			</a:t>
            </a:r>
            <a:endParaRPr lang="ru-RU" sz="4800" dirty="0" smtClean="0">
              <a:latin typeface="Century Schoolbook" pitchFamily="18" charset="0"/>
            </a:endParaRPr>
          </a:p>
          <a:p>
            <a:pPr marL="269875" indent="-269875" defTabSz="625475">
              <a:lnSpc>
                <a:spcPct val="120000"/>
              </a:lnSpc>
              <a:buNone/>
            </a:pPr>
            <a:r>
              <a:rPr lang="ru-RU" sz="4800" dirty="0" smtClean="0">
                <a:latin typeface="Century Schoolbook" pitchFamily="18" charset="0"/>
              </a:rPr>
              <a:t>		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Щербакова, К. Спаси и сохрани: [экология Темиртау] //Металлург.- 2009.- 25 нояб.(N 46).- С. 15.		</a:t>
            </a:r>
          </a:p>
          <a:p>
            <a:pPr marL="177800" indent="-177800">
              <a:lnSpc>
                <a:spcPct val="120000"/>
              </a:lnSpc>
              <a:buNone/>
              <a:tabLst>
                <a:tab pos="625475" algn="l"/>
              </a:tabLst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pPr marL="177800" indent="-177800">
              <a:lnSpc>
                <a:spcPct val="120000"/>
              </a:lnSpc>
              <a:buNone/>
              <a:tabLst>
                <a:tab pos="625475" algn="l"/>
              </a:tabLst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	</a:t>
            </a:r>
          </a:p>
          <a:p>
            <a:pPr marL="177800" indent="-177800" defTabSz="625475">
              <a:buNone/>
            </a:pPr>
            <a:endParaRPr lang="ru-RU" sz="4800" dirty="0" smtClean="0">
              <a:latin typeface="Century Schoolbook" pitchFamily="18" charset="0"/>
            </a:endParaRPr>
          </a:p>
        </p:txBody>
      </p:sp>
      <p:pic>
        <p:nvPicPr>
          <p:cNvPr id="13" name="Рисунок 12" descr="18565629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7818" y="428604"/>
            <a:ext cx="2786082" cy="4000528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9" descr="green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latin typeface="Century Schoolbook" pitchFamily="18" charset="0"/>
              </a:rPr>
              <a:t>Нура потечет по новому руслу</a:t>
            </a:r>
            <a:endParaRPr lang="ru-RU" sz="2600" b="1" dirty="0"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038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Бондарь, А.  Зимой очистка русла Нуры от ртути продолжится [Текст] / А. Бондарь // Вечерняя газета.- 2010.- 1 дек.(N 48).- С. 7.</a:t>
            </a:r>
          </a:p>
          <a:p>
            <a:pPr>
              <a:buNone/>
            </a:pPr>
            <a:r>
              <a:rPr lang="ru-RU" sz="1200" b="1" dirty="0" smtClean="0"/>
              <a:t> 		</a:t>
            </a:r>
          </a:p>
          <a:p>
            <a:pPr>
              <a:buNone/>
            </a:pPr>
            <a:r>
              <a:rPr lang="ru-RU" sz="1200" b="1" dirty="0" smtClean="0">
                <a:latin typeface="Century Schoolbook" pitchFamily="18" charset="0"/>
              </a:rPr>
              <a:t>		</a:t>
            </a:r>
            <a:r>
              <a:rPr lang="ru-RU" sz="1200" dirty="0" smtClean="0">
                <a:latin typeface="Century Schoolbook" pitchFamily="18" charset="0"/>
              </a:rPr>
              <a:t>Бондарь, А.  Когда и как Нуру очистят от ртути?  // Вечерняя газета.- Темиртау.- 2010.- 11 авг.(N 32).- С. 1, 12.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Бондарь, А. Нуре и Сарысу грозит высыхание //Вечерняя газета.- 2009.- 4 нояб.(N 44).- С. 4.	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Бондарь, А. Нуре по-прежнему грозит загрязнение нефтью?: [о последствиях аварии на нефтепроводе "Караганда-Шымкент"]  //Вечерняя газета.- 2006.- 13 декабря (N50).-С.2.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</a:p>
          <a:p>
            <a:pPr defTabSz="895350">
              <a:buNone/>
            </a:pPr>
            <a:r>
              <a:rPr lang="ru-RU" sz="1200" dirty="0" smtClean="0">
                <a:latin typeface="Century Schoolbook" pitchFamily="18" charset="0"/>
              </a:rPr>
              <a:t>		Бондарь, А. Проект по очистке Нуры и ТЭМК от ртути  могут затянуться // Вечерняя газета. – 2010. – 28 апр. (№ 17). – С. 		</a:t>
            </a:r>
          </a:p>
          <a:p>
            <a:pPr>
              <a:buNone/>
            </a:pPr>
            <a:r>
              <a:rPr lang="ru-RU" sz="1200" dirty="0" smtClean="0">
                <a:latin typeface="Century Schoolbook" pitchFamily="18" charset="0"/>
              </a:rPr>
              <a:t>		</a:t>
            </a:r>
            <a:endParaRPr lang="ru-RU" sz="1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6314" y="4071942"/>
            <a:ext cx="4038600" cy="2054221"/>
          </a:xfrm>
        </p:spPr>
        <p:txBody>
          <a:bodyPr>
            <a:normAutofit/>
          </a:bodyPr>
          <a:lstStyle/>
          <a:p>
            <a:pPr defTabSz="719138">
              <a:buNone/>
            </a:pPr>
            <a:r>
              <a:rPr lang="ru-RU" sz="1200" dirty="0" smtClean="0">
                <a:latin typeface="Century Schoolbook" pitchFamily="18" charset="0"/>
              </a:rPr>
              <a:t>		Бондарь, А. Работы по очистке Нуры едва на сорвались // Вечерняя газета.- 2009.- 22 апр.(N16).- С.1, 2.</a:t>
            </a:r>
          </a:p>
          <a:p>
            <a:pPr defTabSz="719138">
              <a:buNone/>
            </a:pPr>
            <a:r>
              <a:rPr lang="ru-RU" sz="1200" dirty="0" smtClean="0">
                <a:latin typeface="Century Schoolbook" pitchFamily="18" charset="0"/>
              </a:rPr>
              <a:t>	</a:t>
            </a:r>
          </a:p>
          <a:p>
            <a:pPr defTabSz="719138">
              <a:buNone/>
            </a:pPr>
            <a:r>
              <a:rPr lang="ru-RU" sz="1200" dirty="0" smtClean="0">
                <a:latin typeface="Century Schoolbook" pitchFamily="18" charset="0"/>
              </a:rPr>
              <a:t>		Гордеева, А. Картофельное «поле чудес»: [об очистке реки Нуры] // Зеркало. -  2009.- 6 мая (N18).- С. 5.</a:t>
            </a:r>
          </a:p>
          <a:p>
            <a:endParaRPr lang="ru-RU" sz="1200" dirty="0"/>
          </a:p>
        </p:txBody>
      </p:sp>
      <p:pic>
        <p:nvPicPr>
          <p:cNvPr id="6" name="Содержимое 5" descr="1272810680_dsc_866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1285860"/>
            <a:ext cx="3429024" cy="2286016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3055</TotalTime>
  <Words>103</Words>
  <Application>Microsoft Office PowerPoint</Application>
  <PresentationFormat>Экран (4:3)</PresentationFormat>
  <Paragraphs>418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Экологический паспорт Темиртау  Рекомендательный список литературы</vt:lpstr>
      <vt:lpstr>«Невежество и равнодушие - величайшие препятствия на пути охраны природы». Что нужнее человеку – живой мир нашей планеты, земля, недра, вода или воздух? Всё! Без них невозможно не только наше развитие, но и сама жизнь.   Рекомендательный список литературы «Экологический паспорт Темиртау» включает статьи из периодических изданий краеведческого характера. Хронология охвата материала: 2006-2011 годы.   Источник выполнения: ЭК «Краевед», краеведческая картотека «Темиртау», Интернет.  Список предназначается широкому кругу читателю. </vt:lpstr>
      <vt:lpstr>Город решает проблемы</vt:lpstr>
      <vt:lpstr>Презентация PowerPoint</vt:lpstr>
      <vt:lpstr>Презентация PowerPoint</vt:lpstr>
      <vt:lpstr>Презентация PowerPoint</vt:lpstr>
      <vt:lpstr>Презентация PowerPoint</vt:lpstr>
      <vt:lpstr>      </vt:lpstr>
      <vt:lpstr>Нура потечет по новому руслу</vt:lpstr>
      <vt:lpstr>Ртутный полигон</vt:lpstr>
      <vt:lpstr>Презентация PowerPoint</vt:lpstr>
      <vt:lpstr>Презентация PowerPoint</vt:lpstr>
      <vt:lpstr>Нурказган</vt:lpstr>
      <vt:lpstr>Экология Темиртау – вопрос № 1 на «АМТ» </vt:lpstr>
      <vt:lpstr>Презентация PowerPoint</vt:lpstr>
      <vt:lpstr>Презентация PowerPoint</vt:lpstr>
      <vt:lpstr>Презентация PowerPoint</vt:lpstr>
      <vt:lpstr>Презентация PowerPoint</vt:lpstr>
      <vt:lpstr>Экология и здоровье темиртаусцев</vt:lpstr>
      <vt:lpstr>Презентация PowerPoint</vt:lpstr>
      <vt:lpstr>Озеленение Темиртау</vt:lpstr>
      <vt:lpstr>Экологические акции Темиртау</vt:lpstr>
      <vt:lpstr>Презентация PowerPoint</vt:lpstr>
      <vt:lpstr> Составитель: Кобзарева Н., ст.библиограф  ИБО ЦСГБ г. Темиртау  E-mail: tcsgb@mail.ru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Nade</dc:creator>
  <cp:lastModifiedBy>User-3</cp:lastModifiedBy>
  <cp:revision>310</cp:revision>
  <dcterms:created xsi:type="dcterms:W3CDTF">2011-06-02T03:03:38Z</dcterms:created>
  <dcterms:modified xsi:type="dcterms:W3CDTF">2024-02-01T10:04:30Z</dcterms:modified>
</cp:coreProperties>
</file>