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84" r:id="rId5"/>
    <p:sldId id="285" r:id="rId6"/>
    <p:sldId id="286" r:id="rId7"/>
    <p:sldId id="260" r:id="rId8"/>
    <p:sldId id="270" r:id="rId9"/>
    <p:sldId id="272" r:id="rId10"/>
    <p:sldId id="267" r:id="rId11"/>
    <p:sldId id="271" r:id="rId12"/>
    <p:sldId id="268" r:id="rId13"/>
    <p:sldId id="273" r:id="rId14"/>
    <p:sldId id="269" r:id="rId15"/>
    <p:sldId id="262" r:id="rId16"/>
    <p:sldId id="274" r:id="rId17"/>
    <p:sldId id="261" r:id="rId18"/>
    <p:sldId id="275" r:id="rId19"/>
    <p:sldId id="276" r:id="rId20"/>
    <p:sldId id="287" r:id="rId21"/>
    <p:sldId id="264" r:id="rId22"/>
    <p:sldId id="266" r:id="rId23"/>
    <p:sldId id="282" r:id="rId24"/>
    <p:sldId id="280" r:id="rId25"/>
    <p:sldId id="283" r:id="rId26"/>
    <p:sldId id="281" r:id="rId27"/>
    <p:sldId id="263" r:id="rId28"/>
    <p:sldId id="265" r:id="rId29"/>
    <p:sldId id="277" r:id="rId30"/>
    <p:sldId id="278" r:id="rId31"/>
    <p:sldId id="27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  <a:srgbClr val="003300"/>
    <a:srgbClr val="7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F405-44BD-462F-BDE5-339D7DE916F4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975C-6F51-47CA-8318-5FE9F2E69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975C-6F51-47CA-8318-5FE9F2E69CC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hyperlink" Target="http://www.biografia.kz/famous/1026" TargetMode="External"/><Relationship Id="rId4" Type="http://schemas.openxmlformats.org/officeDocument/2006/relationships/hyperlink" Target="http://news.nur.kz/13942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s.azattyq.org/content/tikhonov-temirtau-metallurg-singer/24605076.html" TargetMode="External"/><Relationship Id="rId5" Type="http://schemas.openxmlformats.org/officeDocument/2006/relationships/hyperlink" Target="http://www.nv.kz/2012/05/15/31483/comment-page-1/" TargetMode="External"/><Relationship Id="rId4" Type="http://schemas.openxmlformats.org/officeDocument/2006/relationships/hyperlink" Target="http://www.izvestia.kz/node/217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http://www.arvedi.kz/features/41-sootechestvennik/4760-v-astane-proshel-kontsert-narodnogo-ansamblja-russkoj-pesni-bereginja-iz-g-temirtau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csgb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01122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ГУ «Отдел культуры и развития языков г. Темиртау»</a:t>
            </a:r>
            <a:br>
              <a:rPr lang="ru-RU" sz="1400" b="1" dirty="0" smtClean="0">
                <a:latin typeface="Book Antiqua" pitchFamily="18" charset="0"/>
              </a:rPr>
            </a:br>
            <a:r>
              <a:rPr lang="ru-RU" sz="1400" b="1" dirty="0" smtClean="0">
                <a:latin typeface="Book Antiqua" pitchFamily="18" charset="0"/>
              </a:rPr>
              <a:t> Централизованная система городских библиотек</a:t>
            </a:r>
            <a:br>
              <a:rPr lang="ru-RU" sz="1400" b="1" dirty="0" smtClean="0">
                <a:latin typeface="Book Antiqua" pitchFamily="18" charset="0"/>
              </a:rPr>
            </a:br>
            <a:r>
              <a:rPr lang="ru-RU" sz="1400" b="1" dirty="0" smtClean="0">
                <a:latin typeface="Book Antiqua" pitchFamily="18" charset="0"/>
              </a:rPr>
              <a:t> Информационно-библиографический отдел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14487"/>
            <a:ext cx="4038600" cy="36433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latin typeface="Book Antiqua" pitchFamily="18" charset="0"/>
              </a:rPr>
              <a:t>Талантливые земляки</a:t>
            </a:r>
          </a:p>
          <a:p>
            <a:pPr algn="ctr">
              <a:buNone/>
            </a:pPr>
            <a:r>
              <a:rPr lang="ru-RU" sz="2000" b="1" dirty="0" smtClean="0">
                <a:latin typeface="Book Antiqua" pitchFamily="18" charset="0"/>
              </a:rPr>
              <a:t>Рекомендательный список литературы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43174" y="6000768"/>
            <a:ext cx="4038600" cy="3571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Book Antiqua" pitchFamily="18" charset="0"/>
              </a:rPr>
              <a:t>Темиртау, 2012 г.</a:t>
            </a:r>
            <a:endParaRPr lang="ru-RU" sz="1400" b="1" dirty="0">
              <a:latin typeface="Book Antiqua" pitchFamily="18" charset="0"/>
            </a:endParaRPr>
          </a:p>
        </p:txBody>
      </p:sp>
      <p:pic>
        <p:nvPicPr>
          <p:cNvPr id="7" name="Рисунок 6" descr="0_52afc_6b99408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85926"/>
            <a:ext cx="4357954" cy="290893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Рисунок 7" descr="image00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1152525" cy="12731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3429000"/>
            <a:ext cx="4038600" cy="2928958"/>
          </a:xfrm>
        </p:spPr>
        <p:txBody>
          <a:bodyPr>
            <a:normAutofit fontScale="92500" lnSpcReduction="20000"/>
          </a:bodyPr>
          <a:lstStyle/>
          <a:p>
            <a:pPr marL="0" indent="450850">
              <a:buNone/>
            </a:pPr>
            <a:endParaRPr lang="ru-RU" sz="1300" dirty="0" smtClean="0">
              <a:latin typeface="Book Antiqua" pitchFamily="18" charset="0"/>
            </a:endParaRPr>
          </a:p>
          <a:p>
            <a:pPr marL="0" indent="0" defTabSz="450850">
              <a:lnSpc>
                <a:spcPct val="110000"/>
              </a:lnSpc>
              <a:buNone/>
            </a:pPr>
            <a:r>
              <a:rPr lang="ru-RU" sz="1400" b="1" dirty="0" smtClean="0"/>
              <a:t>	</a:t>
            </a:r>
            <a:endParaRPr lang="ru-RU" sz="1600" dirty="0" smtClean="0">
              <a:latin typeface="Book Antiqua" pitchFamily="18" charset="0"/>
            </a:endParaRPr>
          </a:p>
          <a:p>
            <a:pPr marL="87313" indent="-87313" defTabSz="538163">
              <a:lnSpc>
                <a:spcPct val="110000"/>
              </a:lnSpc>
              <a:buNone/>
            </a:pPr>
            <a:r>
              <a:rPr lang="ru-RU" sz="1600" dirty="0" smtClean="0">
                <a:latin typeface="Book Antiqua" pitchFamily="18" charset="0"/>
              </a:rPr>
              <a:t>	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Дидик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Т. Музыка высших сфер: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в историко-краеведческом музее Темиртау состоялась выставка художника А.И.Осипенко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//Индустриальная Караганда. – 2001. – 7 апр. С. 11.</a:t>
            </a:r>
          </a:p>
          <a:p>
            <a:pPr marL="87313" indent="-87313" defTabSz="538163">
              <a:lnSpc>
                <a:spcPct val="110000"/>
              </a:lnSpc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87313" indent="-87313" defTabSz="538163">
              <a:lnSpc>
                <a:spcPct val="11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	Кулакова, Е. Музей примет в дар картины: [вдова художника А.И.Осипенко передала в дар музею две картины художника]  // Металлург.-  2010.- 21 апр. (N 16).- С. 20.		</a:t>
            </a:r>
          </a:p>
          <a:p>
            <a:pPr marL="87313" indent="-87313" defTabSz="538163">
              <a:lnSpc>
                <a:spcPct val="110000"/>
              </a:lnSpc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algn="ctr">
              <a:lnSpc>
                <a:spcPct val="110000"/>
              </a:lnSpc>
              <a:buNone/>
            </a:pPr>
            <a:endParaRPr lang="ru-RU" sz="1600" i="1" dirty="0" smtClean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85728"/>
            <a:ext cx="4038600" cy="6215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Осипенко А.И.</a:t>
            </a:r>
          </a:p>
          <a:p>
            <a:pPr marL="0" indent="0">
              <a:buNone/>
              <a:tabLst>
                <a:tab pos="450850" algn="l"/>
              </a:tabLst>
            </a:pPr>
            <a:endParaRPr lang="ru-RU" sz="1300" dirty="0" smtClean="0">
              <a:solidFill>
                <a:srgbClr val="000066"/>
              </a:solidFill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13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13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Бондарь, А. Андрей Осипенко перестал различать цвета, но остался художником: [о творчестве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художника А.Осипенко]  //Вечерняя газета. - 2008.- 26 марта (N13).- С.21.</a:t>
            </a: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Бондарь, А.   Литературное объединение "Магнит" выпустило сборник стихов памяти художника Андрея Осипенко: [в свет вышел альманах "Озаренные взлетом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Сарыарки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"] //Вечерняя газета. - 2012.- 11 июля (№ 28).- С.12.			</a:t>
            </a:r>
            <a:endParaRPr lang="ru-RU" sz="1600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	</a:t>
            </a:r>
            <a:endParaRPr lang="ru-RU" sz="1600" b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1600" b="1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Ветрова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А.   Альманах в память о художнике Андрее Осипенко: [вышел в свет альманах "Озаренные взлетом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Сарыарки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", подготовленный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темиртаускими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поэтами]  //Новый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Теміртау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.- 2012.- 13 июля (№ 28).- С.8.</a:t>
            </a:r>
          </a:p>
          <a:p>
            <a:pPr marL="0" indent="0" defTabSz="450850">
              <a:lnSpc>
                <a:spcPct val="120000"/>
              </a:lnSpc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450850">
              <a:buNone/>
            </a:pPr>
            <a:endParaRPr lang="ru-RU" sz="1300" dirty="0" smtClean="0">
              <a:latin typeface="Book Antiqua" pitchFamily="18" charset="0"/>
            </a:endParaRPr>
          </a:p>
          <a:p>
            <a:pPr marL="0" indent="0" defTabSz="450850">
              <a:buNone/>
            </a:pPr>
            <a:endParaRPr lang="ru-RU" sz="1300" i="1" dirty="0" smtClean="0">
              <a:latin typeface="Book Antiqua" pitchFamily="18" charset="0"/>
            </a:endParaRPr>
          </a:p>
          <a:p>
            <a:pPr marL="0" indent="0" defTabSz="450850">
              <a:buNone/>
            </a:pPr>
            <a:endParaRPr lang="ru-RU" sz="1300" i="1" dirty="0" smtClean="0">
              <a:latin typeface="Book Antiqua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Book Antiqua" pitchFamily="18" charset="0"/>
            </a:endParaRPr>
          </a:p>
          <a:p>
            <a:pPr algn="ctr">
              <a:buNone/>
            </a:pP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2050" name="Picture 2" descr="C:\Users\Nade\Desktop\Талантливые земляки рек. сп\осипенко.jpg"/>
          <p:cNvPicPr>
            <a:picLocks noChangeAspect="1" noChangeArrowheads="1"/>
          </p:cNvPicPr>
          <p:nvPr/>
        </p:nvPicPr>
        <p:blipFill>
          <a:blip r:embed="rId3"/>
          <a:srcRect l="4870"/>
          <a:stretch>
            <a:fillRect/>
          </a:stretch>
        </p:blipFill>
        <p:spPr bwMode="auto">
          <a:xfrm>
            <a:off x="4500562" y="642918"/>
            <a:ext cx="4355652" cy="257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4281518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 marL="0" indent="0" defTabSz="450850">
              <a:buNone/>
            </a:pPr>
            <a:r>
              <a:rPr lang="ru-RU" sz="1600" dirty="0" smtClean="0"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Лахно, Е. Свидание с чудом: 20 марта в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гоодском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историко-краеведческом музее открылась выставка работ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художника А.Осипенко  // Зеркало.- 2008.- 26 марта (N12).- С. 13.</a:t>
            </a:r>
          </a:p>
          <a:p>
            <a:pPr marL="0" indent="450850"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450850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 Пашина, Т. Искусство и время с высоты холста: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об открытии персональной выставки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художника А.И.Осипенко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//Темиртауский рабочий. – 1998. – 30 окт.</a:t>
            </a:r>
          </a:p>
          <a:p>
            <a:pPr marL="0" indent="450850"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450850">
              <a:buNone/>
            </a:pP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Скиданенко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А. Я не пишу «кроссворды»: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 творчестве художника А.И.Осипенко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//Вечерняя газета. – 1998. - №2. – С.4.</a:t>
            </a:r>
          </a:p>
          <a:p>
            <a:pPr marL="0" indent="450850"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b="1" dirty="0" smtClean="0"/>
              <a:t>	</a:t>
            </a:r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71942"/>
            <a:ext cx="4281518" cy="2054221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endParaRPr lang="ru-RU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450850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Трещева, С. Одухотворенное искусство: [о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художнике А.И.Осипенко]  //Индустриальная Караганда.- 2008.- 8 апр.- С.8.</a:t>
            </a:r>
          </a:p>
          <a:p>
            <a:pPr marL="0" indent="450850">
              <a:buNone/>
            </a:pPr>
            <a:endParaRPr lang="ru-RU" dirty="0" smtClean="0">
              <a:latin typeface="Book Antiqua" pitchFamily="18" charset="0"/>
            </a:endParaRPr>
          </a:p>
          <a:p>
            <a:pPr marL="0" indent="450850">
              <a:buNone/>
            </a:pPr>
            <a:endParaRPr lang="ru-RU" dirty="0" smtClean="0">
              <a:latin typeface="Book Antiqua" pitchFamily="18" charset="0"/>
            </a:endParaRPr>
          </a:p>
          <a:p>
            <a:pPr marL="0" indent="450850">
              <a:buNone/>
            </a:pPr>
            <a:endParaRPr lang="ru-RU" dirty="0" smtClean="0">
              <a:latin typeface="Book Antiqua" pitchFamily="18" charset="0"/>
            </a:endParaRPr>
          </a:p>
          <a:p>
            <a:endParaRPr lang="ru-RU" sz="1500" dirty="0"/>
          </a:p>
        </p:txBody>
      </p:sp>
      <p:pic>
        <p:nvPicPr>
          <p:cNvPr id="6" name="Рисунок 5" descr="картины А.Осипен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71480"/>
            <a:ext cx="4357718" cy="3143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72198" y="6357958"/>
            <a:ext cx="2897180" cy="2857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  <a:latin typeface="Book Antiqua" pitchFamily="18" charset="0"/>
              </a:rPr>
              <a:t>Автор картины Ю. Пильтихин</a:t>
            </a:r>
            <a:endParaRPr lang="ru-RU" sz="12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285720" y="714356"/>
            <a:ext cx="4041775" cy="5715040"/>
          </a:xfrm>
        </p:spPr>
        <p:txBody>
          <a:bodyPr>
            <a:normAutofit/>
          </a:bodyPr>
          <a:lstStyle/>
          <a:p>
            <a:pPr marL="0" indent="0" algn="ctr" defTabSz="450850"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Пильтихин Ю.</a:t>
            </a:r>
          </a:p>
          <a:p>
            <a:pPr marL="0" indent="0" defTabSz="538163">
              <a:buNone/>
            </a:pPr>
            <a:r>
              <a:rPr lang="ru-RU" sz="2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538163">
              <a:buNone/>
            </a:pPr>
            <a:r>
              <a:rPr lang="ru-RU" sz="17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Бондарь, А. Художник Юрий Пильтихин: "Никто из тех, на кого я рисовал шаржи, еще не бросился бить мне морду: [о творчестве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художника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Ю.Пильтихина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//Вечерняя газета. -  2007.- 31 окт. (N44).- C.20.</a:t>
            </a:r>
          </a:p>
          <a:p>
            <a:pPr marL="0" indent="0" defTabSz="5381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Пильтихин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Ю. «Каждый видит со своего горизонта»: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бес. с художником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Ю.Пильтихиным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/бес.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А.Адемова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//Зеркало. – 2008. – 13 февр. (№6). – С. 10-11.</a:t>
            </a:r>
          </a:p>
          <a:p>
            <a:pPr marL="0" indent="0" defTabSz="538163">
              <a:buNone/>
            </a:pPr>
            <a:endParaRPr lang="ru-RU" sz="1500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450850" algn="l"/>
              </a:tabLst>
            </a:pPr>
            <a:r>
              <a:rPr lang="ru-RU" sz="1500" b="1" dirty="0" smtClean="0">
                <a:solidFill>
                  <a:srgbClr val="000066"/>
                </a:solidFill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Тарасевич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Н. В жизни всегда есть место шутке: в городском музее открылась персональная выставка художника Юрия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Пильтихина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 Зеркало. -  2008.- 17 дек. (N50).- С.11</a:t>
            </a:r>
            <a:endParaRPr lang="ru-RU" sz="1500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Nade\Desktop\Талантливые земляки рек. сп\пильтихин ю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1"/>
            <a:ext cx="2500330" cy="37126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Содержимое 6" descr="автор картины Ю.Пильтихин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72264" y="3214686"/>
            <a:ext cx="2278380" cy="30480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500042"/>
            <a:ext cx="4040188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</a:t>
            </a: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 Г.</a:t>
            </a:r>
          </a:p>
          <a:p>
            <a:pPr>
              <a:buNone/>
            </a:pPr>
            <a:endParaRPr lang="ru-RU" sz="1800" dirty="0" smtClean="0">
              <a:solidFill>
                <a:srgbClr val="000066"/>
              </a:solidFill>
            </a:endParaRPr>
          </a:p>
          <a:p>
            <a:pPr marL="87313" indent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Бондарь, А.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: «Свои картины я пишу не кистью, а пальцами…»: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выставке картин самодеятельного художника Г.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Тимерьянова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//Вечерняя газета. – 2003. – 29 янв. (№ 5).- С. 10.</a:t>
            </a:r>
          </a:p>
          <a:p>
            <a:pPr>
              <a:buNone/>
            </a:pPr>
            <a:endParaRPr lang="ru-RU" sz="1500" dirty="0" smtClean="0">
              <a:solidFill>
                <a:srgbClr val="000066"/>
              </a:solidFill>
            </a:endParaRPr>
          </a:p>
          <a:p>
            <a:pPr marL="87313" indent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Лахно, Е. Художник, который рисует пальцами рук: [о творчестве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художника Г.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 // Зеркало. - Темиртау.- 2007.- 15 авг.(№ 33).- С.22.</a:t>
            </a:r>
          </a:p>
          <a:p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714375" algn="l"/>
              </a:tabLst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Г. Свои будущие картины я вижу во сне: [о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художнике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Г.Тимерьянове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]: бес. с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Г.Тимерьяновым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/беседовала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Адия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Адемова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 Зеркало.-  2007.- 5 дек. (N49).- С.10.</a:t>
            </a:r>
          </a:p>
          <a:p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500438"/>
            <a:ext cx="4041775" cy="2928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sz="2700" b="0" dirty="0" smtClean="0">
              <a:latin typeface="Book Antiqua" pitchFamily="18" charset="0"/>
            </a:endParaRPr>
          </a:p>
          <a:p>
            <a:pPr marL="87313" indent="627063">
              <a:lnSpc>
                <a:spcPct val="120000"/>
              </a:lnSpc>
            </a:pP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, Г.  Художник видит душой: после потери зрения житель Темиртау стал... писать картины: [бес. с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темиртауским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 художником  Г.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Тимерьяновым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] / бес. Е. Кулакова  //Темиртауский рабочий.- 2011.- 5 окт. (№ 40).- С.14.	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6" name="Содержимое 5" descr="тимерьянов г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7060" y="142852"/>
            <a:ext cx="4191030" cy="314327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vor-dem-fotografieren-das-model-release-nicht-vergessen-foto-imago-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57158" y="428604"/>
            <a:ext cx="5286412" cy="114300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Фотохудожники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143668"/>
          </a:xfrm>
        </p:spPr>
        <p:txBody>
          <a:bodyPr>
            <a:normAutofit/>
          </a:bodyPr>
          <a:lstStyle/>
          <a:p>
            <a:pPr marL="0" indent="0" algn="ctr" defTabSz="450850">
              <a:buNone/>
            </a:pPr>
            <a:r>
              <a:rPr lang="ru-RU" sz="2300" b="1" i="1" dirty="0" err="1" smtClean="0">
                <a:solidFill>
                  <a:srgbClr val="000066"/>
                </a:solidFill>
                <a:latin typeface="Book Antiqua" pitchFamily="18" charset="0"/>
              </a:rPr>
              <a:t>Ворожев</a:t>
            </a:r>
            <a:r>
              <a:rPr lang="ru-RU" sz="2300" b="1" i="1" dirty="0" smtClean="0">
                <a:solidFill>
                  <a:srgbClr val="000066"/>
                </a:solidFill>
                <a:latin typeface="Book Antiqua" pitchFamily="18" charset="0"/>
              </a:rPr>
              <a:t> А.</a:t>
            </a:r>
          </a:p>
          <a:p>
            <a:pPr marL="0" indent="0" defTabSz="450850">
              <a:buNone/>
            </a:pPr>
            <a:endParaRPr lang="ru-RU" sz="1200" b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2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Бондарь, А. 45 лет в фотографии: [в областном Доме архитекторов открылась четвертая персональная выставка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фотохудожника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А.Ворожева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 //Вечерняя газета.-  2009.- 20 мая (N20).- С.13.</a:t>
            </a:r>
          </a:p>
          <a:p>
            <a:pPr marL="0" indent="0" defTabSz="450850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450850" algn="l"/>
              </a:tabLst>
            </a:pPr>
            <a:r>
              <a:rPr lang="ru-RU" sz="1500" b="1" dirty="0" smtClean="0">
                <a:solidFill>
                  <a:srgbClr val="000066"/>
                </a:solidFill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Бондарь, А. Выставка из 60 фотографий в честь 60-летия фотохудожника: [выставка работ фотохудожника А.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Ворожева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]  //Вечерняя газета. -  2012.- 25 янв. (№4).- С.13.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ru-RU" sz="1500" b="1" dirty="0" smtClean="0">
                <a:solidFill>
                  <a:srgbClr val="000066"/>
                </a:solidFill>
              </a:rPr>
              <a:t>	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ru-RU" sz="1500" b="1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Мягких, О. Ритмы правды жизни: [в карагандинском Доме архитекторов открылась выставка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фотографа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А.Ворожева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//Индустриальная Караганда.- 2009.- 21 мая (N 57).- С. 8.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ru-RU" sz="1200" dirty="0" smtClean="0">
                <a:solidFill>
                  <a:srgbClr val="000066"/>
                </a:solidFill>
                <a:latin typeface="Book Antiqua" pitchFamily="18" charset="0"/>
              </a:rPr>
              <a:t>		.</a:t>
            </a:r>
            <a:endParaRPr lang="ru-RU" sz="12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038600" cy="44291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0850" algn="l"/>
              </a:tabLst>
            </a:pPr>
            <a:r>
              <a:rPr lang="ru-RU" sz="1200" b="1" dirty="0" smtClean="0"/>
              <a:t>	</a:t>
            </a:r>
            <a:endParaRPr lang="ru-RU" sz="1200" dirty="0">
              <a:latin typeface="Book Antiqua" pitchFamily="18" charset="0"/>
            </a:endParaRPr>
          </a:p>
        </p:txBody>
      </p:sp>
      <p:pic>
        <p:nvPicPr>
          <p:cNvPr id="6" name="Рисунок 5" descr="ворожев.png"/>
          <p:cNvPicPr>
            <a:picLocks noChangeAspect="1"/>
          </p:cNvPicPr>
          <p:nvPr/>
        </p:nvPicPr>
        <p:blipFill>
          <a:blip r:embed="rId3"/>
          <a:srcRect b="5556"/>
          <a:stretch>
            <a:fillRect/>
          </a:stretch>
        </p:blipFill>
        <p:spPr>
          <a:xfrm>
            <a:off x="5857884" y="285728"/>
            <a:ext cx="2643206" cy="3744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thumb_10869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7">
            <a:off x="6470512" y="4206775"/>
            <a:ext cx="2255937" cy="15001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фото вороже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235">
            <a:off x="4643438" y="5072074"/>
            <a:ext cx="2357454" cy="15677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козодеров с.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5431" y="357187"/>
            <a:ext cx="2230619" cy="3282033"/>
          </a:xfrm>
          <a:ln>
            <a:solidFill>
              <a:schemeClr val="accent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450850" algn="l"/>
              </a:tabLst>
            </a:pPr>
            <a:endParaRPr lang="ru-RU" sz="1400" dirty="0" smtClean="0">
              <a:latin typeface="Book Antiqua" pitchFamily="18" charset="0"/>
            </a:endParaRPr>
          </a:p>
          <a:p>
            <a:pPr marL="0" indent="0" algn="ctr">
              <a:buNone/>
              <a:tabLst>
                <a:tab pos="450850" algn="l"/>
              </a:tabLst>
            </a:pPr>
            <a:r>
              <a:rPr lang="ru-RU" sz="2700" b="1" i="1" dirty="0" err="1" smtClean="0">
                <a:solidFill>
                  <a:srgbClr val="000066"/>
                </a:solidFill>
                <a:latin typeface="Book Antiqua" pitchFamily="18" charset="0"/>
              </a:rPr>
              <a:t>Козодеров</a:t>
            </a:r>
            <a:r>
              <a:rPr lang="ru-RU" sz="2700" b="1" i="1" dirty="0" smtClean="0">
                <a:solidFill>
                  <a:srgbClr val="000066"/>
                </a:solidFill>
                <a:latin typeface="Book Antiqua" pitchFamily="18" charset="0"/>
              </a:rPr>
              <a:t> С.</a:t>
            </a:r>
          </a:p>
          <a:p>
            <a:pPr marL="0" indent="0" defTabSz="450850">
              <a:buNone/>
            </a:pPr>
            <a:endParaRPr lang="ru-RU" sz="1800" b="1" dirty="0" smtClean="0">
              <a:solidFill>
                <a:srgbClr val="000066"/>
              </a:solidFill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Войтенко, Т.  Подглядел из жизни...: [о работах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фотохудожника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С.Козодерова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]  //Индустриальная Караганда.- 2007.- 30 янв.- С.12</a:t>
            </a:r>
            <a:endParaRPr lang="ru-RU" sz="2100" dirty="0" smtClean="0">
              <a:solidFill>
                <a:srgbClr val="000066"/>
              </a:solidFill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endParaRPr lang="ru-RU" sz="21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	Гордеева, А. Медаль за вклад в развитие фотоискусства: [в Павлодаре открылась первая персональная выставка художника из Темиртау Сергея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Козодерова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]  // Зеркало. -  2008.- 14 мая (N19).- С.18.</a:t>
            </a: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endParaRPr lang="ru-RU" sz="21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2100" b="1" dirty="0" smtClean="0">
                <a:solidFill>
                  <a:srgbClr val="000066"/>
                </a:solidFill>
              </a:rPr>
              <a:t>	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Козодеров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, С.   С фотокамерой наперевес: [бес. с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темиртауским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фотохудожником С.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Козодеровым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] /бес. К. Щербакова //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рабочий.- 2012.- 3 окт. (№ 40).- С.14.</a:t>
            </a:r>
          </a:p>
          <a:p>
            <a:pPr>
              <a:lnSpc>
                <a:spcPct val="120000"/>
              </a:lnSpc>
            </a:pPr>
            <a:endParaRPr lang="ru-RU" sz="21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2100" b="1" dirty="0" smtClean="0">
                <a:solidFill>
                  <a:srgbClr val="000066"/>
                </a:solidFill>
              </a:rPr>
              <a:t>	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Козодеров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, С. Я никогда бы не стал папарацци!: [беседа с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темиртауским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фотографом, членом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фотоклуба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"Сплав« 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С.Козодеровым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] /</a:t>
            </a:r>
            <a:r>
              <a:rPr lang="ru-RU" sz="2100" dirty="0" err="1" smtClean="0">
                <a:solidFill>
                  <a:srgbClr val="000066"/>
                </a:solidFill>
                <a:latin typeface="Book Antiqua" pitchFamily="18" charset="0"/>
              </a:rPr>
              <a:t>бес.А.Адемова</a:t>
            </a: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  //Зеркало.- 2008.- 30 янв. (N4).- С.14-15.	</a:t>
            </a: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endParaRPr lang="ru-RU" sz="21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21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endParaRPr lang="ru-RU" sz="1800" dirty="0">
              <a:latin typeface="Book Antiqua" pitchFamily="18" charset="0"/>
            </a:endParaRPr>
          </a:p>
        </p:txBody>
      </p:sp>
      <p:pic>
        <p:nvPicPr>
          <p:cNvPr id="7" name="Рисунок 6" descr="115_5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1357290" y="3857628"/>
            <a:ext cx="2910437" cy="142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фото с. козодерова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285720" y="4929198"/>
            <a:ext cx="2735426" cy="1714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Nade\Desktop\Талантливые земляки рек. сп\microphone-1-t5-v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6" y="0"/>
            <a:ext cx="9133825" cy="6908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4810" y="4929198"/>
            <a:ext cx="4757742" cy="1785950"/>
          </a:xfrm>
        </p:spPr>
        <p:txBody>
          <a:bodyPr>
            <a:noAutofit/>
          </a:bodyPr>
          <a:lstStyle/>
          <a:p>
            <a:r>
              <a:rPr lang="ru-RU" sz="4200" b="1" i="1" dirty="0" smtClean="0">
                <a:solidFill>
                  <a:srgbClr val="700000"/>
                </a:solidFill>
                <a:latin typeface="Book Antiqua" pitchFamily="18" charset="0"/>
              </a:rPr>
              <a:t>Музыкальные коллективы и исполнители</a:t>
            </a:r>
            <a:endParaRPr lang="ru-RU" sz="4200" b="1" i="1" dirty="0">
              <a:solidFill>
                <a:srgbClr val="7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ким р.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4038600" cy="3028950"/>
          </a:xfrm>
          <a:ln>
            <a:solidFill>
              <a:schemeClr val="accent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038600" cy="435771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Ким, Р. Красивый незаконченный Роман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бес. с певцом Р. Кимом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/ бес. О. Храбрых //Экспресс  К. – 2012. – 12 мая (№ 83). – Режим доступа: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http://www.express-k.kz/show_article.php?art_id=67609</a:t>
            </a: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Мельниченко, О. Роману Киму подарили автомобиль::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певец Р.Ким завоевал второе место на конкурсе «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Super Star KZ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 // 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Вечерняя газета. – 2004. – 10 марта.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«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Суперстар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 Роман Ким вернулся в Казахстан //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NUR KZ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 – Режим доступа: </a:t>
            </a:r>
            <a:r>
              <a:rPr lang="en-US" sz="1500" dirty="0" smtClean="0">
                <a:latin typeface="Book Antiqua" pitchFamily="18" charset="0"/>
                <a:hlinkClick r:id="rId4"/>
              </a:rPr>
              <a:t>http://news.nur.kz/139421.html</a:t>
            </a:r>
            <a:endParaRPr lang="ru-RU" sz="15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421484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Ким Р.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>
              <a:tabLst>
                <a:tab pos="627063" algn="l"/>
              </a:tabLst>
            </a:pPr>
            <a:r>
              <a:rPr lang="ru-RU" dirty="0" smtClean="0">
                <a:solidFill>
                  <a:srgbClr val="000066"/>
                </a:solidFill>
                <a:latin typeface="Book Antiqua" pitchFamily="18" charset="0"/>
              </a:rPr>
              <a:t> 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Касенова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Д. Наш Роман Ким становится все популярнее в Алматы: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певце Р.Киме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 Вечерняя газета. – 2004. – 28 янв.</a:t>
            </a:r>
          </a:p>
          <a:p>
            <a:pPr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Ким Роман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Biografia.kz. – 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Режим доступа: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       </a:t>
            </a:r>
            <a:r>
              <a:rPr lang="en-US" sz="1500" dirty="0" smtClean="0">
                <a:latin typeface="Book Antiqua" pitchFamily="18" charset="0"/>
                <a:hlinkClick r:id="rId5"/>
              </a:rPr>
              <a:t>http://www.biografia.kz/famous/1026</a:t>
            </a:r>
            <a:endParaRPr lang="ru-RU" sz="1500" dirty="0" smtClean="0">
              <a:latin typeface="Book Antiqua" pitchFamily="18" charset="0"/>
            </a:endParaRPr>
          </a:p>
        </p:txBody>
      </p:sp>
      <p:pic>
        <p:nvPicPr>
          <p:cNvPr id="8" name="Рисунок 7" descr="р. ки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4643446"/>
            <a:ext cx="2643206" cy="1982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тихонов а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14290"/>
            <a:ext cx="4040188" cy="2847070"/>
          </a:xfrm>
          <a:ln>
            <a:solidFill>
              <a:schemeClr val="accent1"/>
            </a:solidFill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6314" y="3429000"/>
            <a:ext cx="4041775" cy="3143272"/>
          </a:xfrm>
        </p:spPr>
        <p:txBody>
          <a:bodyPr>
            <a:normAutofit fontScale="92500" lnSpcReduction="10000"/>
          </a:bodyPr>
          <a:lstStyle/>
          <a:p>
            <a:pPr defTabSz="538163"/>
            <a:r>
              <a:rPr lang="ru-RU" sz="1500" b="0" dirty="0" smtClean="0">
                <a:latin typeface="Book Antiqua" pitchFamily="18" charset="0"/>
              </a:rPr>
              <a:t>	</a:t>
            </a:r>
          </a:p>
          <a:p>
            <a:pPr defTabSz="538163"/>
            <a:r>
              <a:rPr lang="ru-RU" sz="1500" b="0" dirty="0" smtClean="0">
                <a:latin typeface="Book Antiqua" pitchFamily="18" charset="0"/>
              </a:rPr>
              <a:t>	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Поющий металлург 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 // Известия. Казахстан. – 2012. – 23 мая. – Режим доступа:  </a:t>
            </a:r>
          </a:p>
          <a:p>
            <a:pPr defTabSz="538163"/>
            <a:r>
              <a:rPr lang="en-US" sz="1600" b="0" dirty="0" smtClean="0">
                <a:latin typeface="Book Antiqua" pitchFamily="18" charset="0"/>
                <a:hlinkClick r:id="rId4"/>
              </a:rPr>
              <a:t>http://www.izvestia.kz/node/21721</a:t>
            </a:r>
            <a:endParaRPr lang="ru-RU" sz="1600" b="0" dirty="0" smtClean="0">
              <a:latin typeface="Book Antiqua" pitchFamily="18" charset="0"/>
            </a:endParaRPr>
          </a:p>
          <a:p>
            <a:pPr defTabSz="538163"/>
            <a:endParaRPr lang="ru-RU" sz="1500" b="0" dirty="0" smtClean="0">
              <a:latin typeface="Book Antiqua" pitchFamily="18" charset="0"/>
            </a:endParaRPr>
          </a:p>
          <a:p>
            <a:pPr defTabSz="538163"/>
            <a:r>
              <a:rPr lang="ru-RU" sz="1500" b="0" dirty="0" smtClean="0">
                <a:latin typeface="Book Antiqua" pitchFamily="18" charset="0"/>
              </a:rPr>
              <a:t>	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Тихонов, А. «Мне, конечно, очень приятно, но времени не хватает, чтобы ответить всем» 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][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бес. с победителем «Х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-Factor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» А. Тихоновым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 // </a:t>
            </a:r>
            <a:r>
              <a:rPr lang="en-US" sz="1600" b="0" dirty="0" smtClean="0">
                <a:solidFill>
                  <a:srgbClr val="000066"/>
                </a:solidFill>
                <a:latin typeface="Book Antiqua" pitchFamily="18" charset="0"/>
              </a:rPr>
              <a:t>NV.KZ. – 2012. – 15 </a:t>
            </a:r>
            <a:r>
              <a:rPr lang="ru-RU" sz="1600" b="0" dirty="0" smtClean="0">
                <a:solidFill>
                  <a:srgbClr val="000066"/>
                </a:solidFill>
                <a:latin typeface="Book Antiqua" pitchFamily="18" charset="0"/>
              </a:rPr>
              <a:t>мая. – Режим доступа: </a:t>
            </a:r>
            <a:r>
              <a:rPr lang="en-US" sz="1600" b="0" dirty="0" smtClean="0">
                <a:latin typeface="Book Antiqua" pitchFamily="18" charset="0"/>
                <a:hlinkClick r:id="rId5"/>
              </a:rPr>
              <a:t>http://www.nv.kz/2012/05/15/31483/comment-page-1/</a:t>
            </a:r>
            <a:endParaRPr lang="ru-RU" sz="1600" b="0" dirty="0" smtClean="0">
              <a:latin typeface="Book Antiqua" pitchFamily="18" charset="0"/>
            </a:endParaRPr>
          </a:p>
          <a:p>
            <a:pPr defTabSz="538163"/>
            <a:endParaRPr lang="ru-RU" sz="1500" b="0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57158" y="357166"/>
            <a:ext cx="4041775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Book Antiqua" pitchFamily="18" charset="0"/>
              </a:rPr>
              <a:t>Тихонов А.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87313" indent="-87313" defTabSz="627063">
              <a:buNone/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Бондарь, А. Вокалист из Темиртау стал победителем телешоу «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X-Factor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 //Вечерняя газета. – 2012. – 9 мая (№ 19)</a:t>
            </a:r>
          </a:p>
          <a:p>
            <a:pPr marL="87313" indent="-87313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87313" indent="-87313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	Вебер Е, Талант в маленьком городе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 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певце А. Тихонове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//Радио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Азаттык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 – Режим доступа: </a:t>
            </a:r>
            <a:r>
              <a:rPr lang="en-US" sz="1500" dirty="0" smtClean="0">
                <a:latin typeface="Book Antiqua" pitchFamily="18" charset="0"/>
                <a:hlinkClick r:id="rId6"/>
              </a:rPr>
              <a:t>http://rus.azattyq.org/content/tikhonov-temirtau-metallurg-singer/24605076.html</a:t>
            </a:r>
            <a:endParaRPr lang="ru-RU" sz="1500" dirty="0" smtClean="0">
              <a:latin typeface="Book Antiqua" pitchFamily="18" charset="0"/>
            </a:endParaRPr>
          </a:p>
          <a:p>
            <a:pPr>
              <a:buNone/>
            </a:pPr>
            <a:endParaRPr lang="ru-RU" sz="1500" i="1" dirty="0" smtClean="0">
              <a:latin typeface="Book Antiqua" pitchFamily="18" charset="0"/>
            </a:endParaRPr>
          </a:p>
          <a:p>
            <a:pPr marL="87313" indent="-87313" defTabSz="627063">
              <a:buNone/>
            </a:pPr>
            <a:r>
              <a:rPr lang="ru-RU" sz="1500" dirty="0" smtClean="0">
                <a:latin typeface="Book Antiqua" pitchFamily="18" charset="0"/>
              </a:rPr>
              <a:t>	 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Волгина, О. "Зажигалка" из Темиртау: [о победителе проекта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Х-Factor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 А. Тихонове] // Зеркало. - Темиртау.- 2012.- 14 мая (№ 19).- С.16.</a:t>
            </a:r>
          </a:p>
          <a:p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87313" indent="-87313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		Тихонов, А.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X-Factor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 - наш!: [бес. с победителем шоу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X-Factor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", певцом из Темиртау А. Тихоновым]/ бес. К. Щербакова  //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рабочий.- 2012.- 16 мая (№ 20).- С.1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7829576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Book Antiqua" pitchFamily="18" charset="0"/>
            </a:endParaRPr>
          </a:p>
          <a:p>
            <a:pPr algn="ctr">
              <a:buNone/>
            </a:pPr>
            <a:endParaRPr lang="ru-RU" sz="1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Book Antiqua" pitchFamily="18" charset="0"/>
              </a:rPr>
              <a:t>К читателю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>
                <a:latin typeface="Book Antiqua" pitchFamily="18" charset="0"/>
              </a:rPr>
              <a:t>Талант - это то, чем человек можете служить людям. Это то, что у человека получается лучше всего. Это то, чем человек приобретает для себя все потребное для жизни. Это не украшение, а тот инструмент, благодаря которому материализуются все планы и желания сердца. Любое доброе дело устраивается талантами людей. </a:t>
            </a:r>
          </a:p>
          <a:p>
            <a:pPr algn="ctr">
              <a:buNone/>
            </a:pPr>
            <a:r>
              <a:rPr lang="ru-RU" sz="1800" dirty="0" smtClean="0">
                <a:latin typeface="Book Antiqua" pitchFamily="18" charset="0"/>
              </a:rPr>
              <a:t>Рекомендательный список литературы </a:t>
            </a:r>
            <a:r>
              <a:rPr lang="ru-RU" sz="1800" b="1" i="1" dirty="0" smtClean="0">
                <a:latin typeface="Book Antiqua" pitchFamily="18" charset="0"/>
              </a:rPr>
              <a:t>«Талантливые земляки» </a:t>
            </a:r>
            <a:r>
              <a:rPr lang="ru-RU" sz="1800" dirty="0" smtClean="0">
                <a:latin typeface="Book Antiqua" pitchFamily="18" charset="0"/>
              </a:rPr>
              <a:t>включает материал  из краеведческой периодической печати. Хронологический охват:  1992-2012 гг. Источником для составления списка послужили: ЭК «Краевед», краеведческая картотека «Темиртау», папки газетных вырезок «Летопись Темиртау», БД «</a:t>
            </a:r>
            <a:r>
              <a:rPr lang="ru-RU" sz="1800" dirty="0" err="1" smtClean="0">
                <a:latin typeface="Book Antiqua" pitchFamily="18" charset="0"/>
              </a:rPr>
              <a:t>Темиртауские</a:t>
            </a:r>
            <a:r>
              <a:rPr lang="ru-RU" sz="1800" dirty="0" smtClean="0">
                <a:latin typeface="Book Antiqua" pitchFamily="18" charset="0"/>
              </a:rPr>
              <a:t> хроники», Интернет. Список предназначен широкому кругу читателей.</a:t>
            </a:r>
          </a:p>
          <a:p>
            <a:pPr algn="ctr">
              <a:buNone/>
            </a:pPr>
            <a:endParaRPr lang="ru-RU" sz="1800" dirty="0" smtClean="0">
              <a:latin typeface="Book Antiqua" pitchFamily="18" charset="0"/>
            </a:endParaRPr>
          </a:p>
          <a:p>
            <a:pPr algn="ctr">
              <a:buNone/>
            </a:pPr>
            <a:endParaRPr lang="ru-RU" sz="1800" dirty="0" smtClean="0">
              <a:latin typeface="Book Antiqua" pitchFamily="18" charset="0"/>
            </a:endParaRPr>
          </a:p>
          <a:p>
            <a:pPr>
              <a:buNone/>
            </a:pPr>
            <a:endParaRPr lang="ru-RU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Book Antiqua" pitchFamily="18" charset="0"/>
              </a:rPr>
              <a:t>«</a:t>
            </a:r>
            <a:r>
              <a:rPr lang="ru-RU" sz="2000" b="1" i="1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2000" b="1" i="1" dirty="0" smtClean="0">
                <a:solidFill>
                  <a:srgbClr val="000066"/>
                </a:solidFill>
                <a:latin typeface="Book Antiqua" pitchFamily="18" charset="0"/>
              </a:rPr>
              <a:t>»</a:t>
            </a:r>
          </a:p>
          <a:p>
            <a:pPr marL="0" indent="0" algn="ctr">
              <a:buNone/>
            </a:pPr>
            <a:endParaRPr lang="ru-RU" sz="15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 «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 собирается за Гран-при российского конкурса //Вечерняя газета. – 2009. – 28 окт. (№ 43).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В Астане прошел концерт народного ансамбля русской песни «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 из г. Темиртау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Электронный ресурс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АрВеди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 KZ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 – Режим доступа: </a:t>
            </a:r>
            <a:r>
              <a:rPr lang="en-US" sz="1500" dirty="0" smtClean="0">
                <a:latin typeface="Book Antiqua" pitchFamily="18" charset="0"/>
                <a:hlinkClick r:id="rId4"/>
              </a:rPr>
              <a:t>http://www.arvedi.kz/features/41-sootechestvennik/4760-v-astane-proshel-kontsert-narodnogo-ansamblja-russkoj-pesni-bereginja-iz-g-temirtau.html</a:t>
            </a:r>
            <a:endParaRPr lang="ru-RU" sz="2000" b="1" i="1" dirty="0" smtClean="0"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</a:p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Войтенко, Т. 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Берегини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 из Темиртау: [о творчестве народного ансамбля русской песни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 из Темиртау]  // Индустриальная Караганда.- 2006.- 16 сент. (N111).- С.4.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Гапонова, Н. Песни птицы «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Берегини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» // Казахстанская правда. – 2012. – 13 июня.	</a:t>
            </a: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Гежа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С. «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 -  песня счастья: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народном ансамбле из Темиртау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//Магнитка. – 2003. – 20 нояб.</a:t>
            </a:r>
          </a:p>
          <a:p>
            <a:pPr marL="0" indent="0"/>
            <a:endParaRPr lang="ru-RU" sz="1500" dirty="0" smtClean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429000"/>
            <a:ext cx="4038600" cy="3143272"/>
          </a:xfrm>
        </p:spPr>
        <p:txBody>
          <a:bodyPr>
            <a:normAutofit lnSpcReduction="10000"/>
          </a:bodyPr>
          <a:lstStyle/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</a:p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Лахно, Е.  "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" традиций: ансамбль русской песни сохраняет для многих поколений народные обычаи, фольклор, нестареющие песни и обряды  // Зеркало. - 2008.- 17 дек. (№50).- С.10</a:t>
            </a:r>
          </a:p>
          <a:p>
            <a:pPr marL="0" indent="0" defTabSz="627063"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Сильванович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Н. Сберегая русскую песню: [о народном ансамбле русской песни "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Берегиня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"]  //Темиртауский рабочий.- 2012.- 7 марта (№ 10).- С.14.</a:t>
            </a:r>
          </a:p>
          <a:p>
            <a:pPr marL="0" indent="0"/>
            <a:endParaRPr lang="ru-RU" sz="1600" dirty="0">
              <a:latin typeface="Book Antiqua" pitchFamily="18" charset="0"/>
            </a:endParaRPr>
          </a:p>
        </p:txBody>
      </p:sp>
      <p:pic>
        <p:nvPicPr>
          <p:cNvPr id="7" name="Рисунок 6" descr="Береги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28604"/>
            <a:ext cx="3929090" cy="26521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0066"/>
                </a:solidFill>
                <a:latin typeface="Book Antiqua" pitchFamily="18" charset="0"/>
              </a:rPr>
              <a:t>«Вдохновение»</a:t>
            </a:r>
            <a:endParaRPr lang="ru-RU" sz="14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Ануфриенко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С. Ансамбль "Вдохновение" встретил достойных соперников: [об участии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ансамбля "Вдохновение" в Дельфийских играх в Астане]  // Зеркало. -  2006.- N 45.- С. 27.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 Вокалисты "Вдохновения" привезли с международного конкурса 10 кубков //Вечерняя газета. -  2012.- 22 февр.(№8).- С.12.	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Волгина, О.  Дельфийское золото "Вдохновения": на 4-х национальных молодежных Дельфийских играх, прошедших в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Таразе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вокально-хореографический ансамбль "Вдохновение"завоевал золото  // Зеркало. -  2008.- 9 июля (N27).- С.18.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857628"/>
            <a:ext cx="4038600" cy="2357455"/>
          </a:xfrm>
        </p:spPr>
        <p:txBody>
          <a:bodyPr>
            <a:normAutofit/>
          </a:bodyPr>
          <a:lstStyle/>
          <a:p>
            <a:pPr marL="0" indent="0" defTabSz="450850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</a:p>
          <a:p>
            <a:pPr marL="0" indent="0" defTabSz="450850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450850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Кровопускова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К.  В Гималаи - по кастингу: ОВХА "Вдохновение" вернулся с трехнедельных гастролей в Индии  //Зеркало.-  2010.- 17 нояб.(N 46).- С. 13</a:t>
            </a:r>
            <a:r>
              <a:rPr lang="ru-RU" sz="1500" dirty="0" smtClean="0">
                <a:latin typeface="Book Antiqua" pitchFamily="18" charset="0"/>
              </a:rPr>
              <a:t>.</a:t>
            </a:r>
            <a:endParaRPr lang="ru-RU" sz="1500" dirty="0">
              <a:latin typeface="Book Antiqua" pitchFamily="18" charset="0"/>
            </a:endParaRPr>
          </a:p>
        </p:txBody>
      </p:sp>
      <p:pic>
        <p:nvPicPr>
          <p:cNvPr id="8" name="Рисунок 7" descr="вдохнов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857232"/>
            <a:ext cx="4087934" cy="27146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Nade\Desktop\Талантливые земляки рек. сп\curtain-pulled-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266" y="0"/>
            <a:ext cx="9176266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900618" cy="157163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Театральные коллективы</a:t>
            </a:r>
            <a:endParaRPr lang="ru-RU" sz="5400" b="1" i="1" dirty="0">
              <a:solidFill>
                <a:schemeClr val="accent2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Народный театр «Современник»</a:t>
            </a:r>
            <a:endParaRPr lang="ru-RU" sz="2200" b="1" i="1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4254502" cy="5214974"/>
          </a:xfrm>
        </p:spPr>
        <p:txBody>
          <a:bodyPr>
            <a:noAutofit/>
          </a:bodyPr>
          <a:lstStyle/>
          <a:p>
            <a:pPr marL="0" indent="0" defTabSz="627063">
              <a:buNone/>
            </a:pPr>
            <a:r>
              <a:rPr lang="ru-RU" sz="1400" dirty="0" smtClean="0">
                <a:latin typeface="Book Antiqua" pitchFamily="18" charset="0"/>
              </a:rPr>
              <a:t> 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Амирова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М. Вся наша жизнь – театр: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народном театре «Современник»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//Зеркало. – 2006. – 29 марта (№ 13).- С. 28.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Народный театр "Современник" возродил детскую театральную студию "Муравейник« //Вечерняя газета.-  2009.- 4 нояб. (N 44).- С. 13.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Театр для детей и юношества и "Современник" открыли сезоны // Вечерняя газета. -  2011.- 2 нояб. (№ 44).- С.9-10.</a:t>
            </a:r>
          </a:p>
          <a:p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Ветрова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, А. Двойной праздник народного театра "Современник": [к 50-летию народного театра города Темиртау]  //Новый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Теміртау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.- 2012.- 30 марта (№ 13).- С.15.	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57752" y="3714752"/>
            <a:ext cx="4041775" cy="2808280"/>
          </a:xfrm>
        </p:spPr>
        <p:txBody>
          <a:bodyPr>
            <a:normAutofit/>
          </a:bodyPr>
          <a:lstStyle/>
          <a:p>
            <a:pPr marL="0" indent="0" defTabSz="627063">
              <a:buNone/>
            </a:pPr>
            <a:r>
              <a:rPr lang="ru-RU" sz="1400" dirty="0" smtClean="0">
                <a:latin typeface="Book Antiqua" pitchFamily="18" charset="0"/>
              </a:rPr>
              <a:t>	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Войтенко, Т. Полвека сценической жизни: [к 50-летию коллектива народного театра "Современник" г. Темиртау]  //Индустриальная Караганда.- 2012.- 19 апр. (№ 46).- С.10.	</a:t>
            </a:r>
          </a:p>
          <a:p>
            <a:pPr marL="0" indent="0" defTabSz="5381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Егорова, С. В театре главное – талант: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народном театре «Современник»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//Зеркало. – 2001. – 16 мая. С. 7.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1025" name="Picture 1" descr="C:\Users\Nade\Desktop\Талантливые земляки рек. сп\img522_33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538393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400" dirty="0" smtClean="0">
                <a:latin typeface="Book Antiqua" pitchFamily="18" charset="0"/>
              </a:rPr>
              <a:t> 		</a:t>
            </a:r>
          </a:p>
          <a:p>
            <a:pPr marL="0" indent="0" defTabSz="538163">
              <a:buNone/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Войтенко, Т. Приют "Ровесников" и "Современников": [о народном театре "Современник" и театре-студии при ДЮЦ "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Алем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" "Ровесник" г.Темиртау] // Металлург. - 2008.- 25 июня (N25).- С.10.	</a:t>
            </a:r>
          </a:p>
          <a:p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Горемыкин, В. Самый народный режиссер: [бес. с главным режиссером народного театра "Современник" г.Темиртау] / бес. Е. Лахно  // Индустриальная Караганда.- 2011.- 15 янв. (N 4).- С. 5.</a:t>
            </a:r>
          </a:p>
          <a:p>
            <a:pPr marL="0" indent="0">
              <a:buNone/>
              <a:tabLst>
                <a:tab pos="5381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Горемыкин, В. "Вечер несыгранной роли" в народном театре "Современник": [в театре "Современник" прошел "капустник"]: бес с руководителем театра В.Горемыкиным /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зап.Н.Сергеев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 Металлург.- 2008.- 2 апр.- С.5.</a:t>
            </a:r>
          </a:p>
          <a:p>
            <a:pPr marL="0" indent="0">
              <a:buNone/>
              <a:tabLst>
                <a:tab pos="538163" algn="l"/>
              </a:tabLst>
            </a:pPr>
            <a:endParaRPr lang="ru-RU" sz="1500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endParaRPr lang="ru-RU" sz="14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ru-RU" sz="1400" dirty="0" smtClean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038600" cy="571506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8163" algn="l"/>
              </a:tabLst>
            </a:pPr>
            <a:r>
              <a:rPr lang="ru-RU" sz="1400" dirty="0" smtClean="0">
                <a:latin typeface="Book Antiqua" pitchFamily="18" charset="0"/>
              </a:rPr>
              <a:t>	</a:t>
            </a:r>
          </a:p>
          <a:p>
            <a:pPr marL="0" indent="0" defTabSz="538163">
              <a:buNone/>
            </a:pPr>
            <a:endParaRPr lang="ru-RU" sz="1400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Горемыкин, В.Е. Делай то, что должен, и будь что будет!: [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бес.с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руководителем народного театра "Современник" г.Темиртау В.Е.Горемыкиным] /бес.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Е.Лахно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//Зеркало.-  2008.- 17 дек. (N50).- С.16-17.</a:t>
            </a:r>
          </a:p>
          <a:p>
            <a:pPr marL="0" indent="0" defTabSz="5381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Горемыкин, В.Е.  Я режиссер - тем и интересен: [бес. с режиссером народного театра "Современник" г. Темиртау В. Горемыкиным] / бес. Л.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Дианова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рабочий.- 2011.- 30 нояб. (№ 48).- С.14.</a:t>
            </a:r>
          </a:p>
          <a:p>
            <a:pPr marL="0" indent="0" defTabSz="5381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Горемыкин, В.  Откровения в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гримерке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: [беседа с режиссером народного театра "Современник"] / бес. О.Волгина  //Зеркало. - 2012.- 2 апр. (№ 13).- С.9.</a:t>
            </a:r>
          </a:p>
          <a:p>
            <a:pPr marL="0" indent="0">
              <a:buNone/>
              <a:tabLst>
                <a:tab pos="538163" algn="l"/>
              </a:tabLst>
            </a:pP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038600" cy="592935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8163" algn="l"/>
              </a:tabLst>
            </a:pPr>
            <a:endParaRPr lang="ru-RU" sz="1400" dirty="0" smtClean="0">
              <a:latin typeface="Book Antiqua" pitchFamily="18" charset="0"/>
            </a:endParaRPr>
          </a:p>
          <a:p>
            <a:pPr marL="0" indent="0"/>
            <a:endParaRPr lang="ru-RU" sz="1400" dirty="0" smtClean="0">
              <a:latin typeface="Book Antiqua" pitchFamily="18" charset="0"/>
            </a:endParaRPr>
          </a:p>
          <a:p>
            <a:pPr marL="0" indent="0" defTabSz="450850">
              <a:buNone/>
              <a:tabLst>
                <a:tab pos="538163" algn="l"/>
              </a:tabLst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Горемыкин, В.  Театр в "кармане": [о народном театре Темиртау "Современник"]: бес. с режиссером театра В.Горемыкиным/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бес.К.Щербакова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//Металлург.-  2009.- 23 дек.(N 50).- С. 18.	</a:t>
            </a: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В поисках папы: [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темиртаускому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театру "Современник" исполнилось 45 лет]  // Индустриальная Караганда.- 2006.- 27 июля (N89).- С.6.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Виват, театр!: [о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народном театре "Современник"]  // Зеркало. - 2007.- 14 апр.(N14).- С. 22.</a:t>
            </a:r>
          </a:p>
          <a:p>
            <a:pPr marL="0" indent="0" defTabSz="45085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	</a:t>
            </a:r>
          </a:p>
          <a:p>
            <a:pPr marL="0" indent="0" defTabSz="45085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За любовь надо бороться: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народном театре «Современник»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//Индустриальная Караганда. – 2000. – 27 дек. – С. 10.</a:t>
            </a:r>
          </a:p>
          <a:p>
            <a:pPr marL="0" indent="0"/>
            <a:endParaRPr lang="ru-RU" sz="15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928670"/>
            <a:ext cx="4038600" cy="552609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Лахно, Е. «Люби меня по-французски»: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народном театре «Современник»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 Зеркало. – 2004. – 27 окт.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Четыре награды "Современника": [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народном театре "Современник" на областном смотре-конкурсе народных и образцовых драмтеатров получил 4 диплома за один спектакль]  // Зеркало.- 2007.- 5 дек. (N49).- С.22.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Рыжкова, Н.  Глазами современника смотрю на "Современник": [о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темиртауском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любительском театре "Современник"]  //Казахстанская правда.- 2007.- 21 июля.- С.6.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Темиртау театральный //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Байтерек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. – 2012. - №3-4. </a:t>
            </a:r>
          </a:p>
          <a:p>
            <a:endParaRPr lang="ru-RU" sz="1500" dirty="0" smtClean="0"/>
          </a:p>
          <a:p>
            <a:endParaRPr lang="ru-RU" sz="15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4038600" cy="62151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000066"/>
                </a:solidFill>
                <a:latin typeface="Book Antiqua" pitchFamily="18" charset="0"/>
              </a:rPr>
              <a:t>Детские театральные студии «Ровесник» , «Муравейник», «Богема»</a:t>
            </a:r>
          </a:p>
          <a:p>
            <a:pPr algn="ctr">
              <a:buNone/>
            </a:pPr>
            <a:endParaRPr lang="ru-RU" sz="1600" b="1" i="1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dirty="0" smtClean="0"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Абдуова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М. Служители Мельпомены: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 детской театральной студии «Богема»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Темиртауский рабочий. – 2011. - 16 нояб. (№ 46). – С. 16.</a:t>
            </a:r>
          </a:p>
          <a:p>
            <a:pPr algn="ctr">
              <a:buNone/>
            </a:pPr>
            <a:endParaRPr lang="ru-RU" sz="16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Бондарь, А. Народный театр "Современник" возродил детскую театральную студию "Муравейник« //Вечерняя газета.-  2009.- 4 нояб. (N 44).- С.</a:t>
            </a:r>
            <a:endParaRPr lang="ru-RU" sz="16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Войтенко, Т. «Двери» к успеху: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об образцовом театре «Ровесник» из Темиртау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Зеркало. -  2003. – 28 мая. – С. 4.</a:t>
            </a:r>
          </a:p>
          <a:p>
            <a:pPr marL="0" indent="0" defTabSz="538163"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538163"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600" dirty="0" smtClean="0">
                <a:latin typeface="Book Antiqua" pitchFamily="18" charset="0"/>
              </a:rPr>
              <a:t>	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4038600" cy="4572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>
                <a:latin typeface="Book Antiqua" pitchFamily="18" charset="0"/>
              </a:rPr>
              <a:t>		</a:t>
            </a:r>
          </a:p>
          <a:p>
            <a:pPr marL="0" indent="0" defTabSz="450850">
              <a:buNone/>
            </a:pPr>
            <a:r>
              <a:rPr lang="ru-RU" sz="1400" dirty="0" smtClean="0">
                <a:latin typeface="Book Antiqua" pitchFamily="18" charset="0"/>
              </a:rPr>
              <a:t>	</a:t>
            </a: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Войтенко, Т. Приют "Ровесников" и "Современников": [о народном театре "Современник" и театре-студии при ДЮЦ "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Алем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" "Ровесник" г.Темиртау] //Металлург. - 2008.- 25 июня (N25).- С.10.	</a:t>
            </a:r>
            <a:endParaRPr lang="ru-RU" sz="1600" dirty="0" err="1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endParaRPr lang="ru-RU" sz="1600" dirty="0" err="1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Войтенко, Т. «Стучите, и  отворят Вам…»: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 детской театральной студии «Ровесник»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Зеркало. – 2003. – 16 апр. – С. 8.</a:t>
            </a:r>
          </a:p>
          <a:p>
            <a:pPr marL="0" indent="0" defTabSz="450850"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Шадрина, А. Служители Мельпомены: 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о детском театре-студии «Богема» // Темиртауский рабочий</a:t>
            </a:r>
            <a:r>
              <a:rPr lang="en-US" sz="16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. – 2010. – 19 нояб. (№ 32).- С. 16.</a:t>
            </a:r>
            <a:endParaRPr lang="ru-RU" sz="16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Муравей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6271">
            <a:off x="4286305" y="324522"/>
            <a:ext cx="2286000" cy="1546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1333801335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9584">
            <a:off x="6449017" y="354732"/>
            <a:ext cx="2407434" cy="16430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Nade\Desktop\Талантливые земляки рек. сп\ea4c7b8b879621711b0f0f6cc23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14932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660033"/>
                </a:solidFill>
                <a:latin typeface="Book Antiqua" pitchFamily="18" charset="0"/>
              </a:rPr>
              <a:t>Спортсмены</a:t>
            </a:r>
            <a:endParaRPr lang="ru-RU" sz="5400" b="1" i="1" dirty="0">
              <a:solidFill>
                <a:srgbClr val="66003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143668"/>
          </a:xfrm>
        </p:spPr>
        <p:txBody>
          <a:bodyPr>
            <a:normAutofit/>
          </a:bodyPr>
          <a:lstStyle/>
          <a:p>
            <a:pPr defTabSz="425450">
              <a:buNone/>
              <a:tabLst>
                <a:tab pos="989013" algn="l"/>
              </a:tabLst>
            </a:pPr>
            <a:r>
              <a:rPr lang="ru-RU" sz="1400" dirty="0" smtClean="0">
                <a:latin typeface="Book Antiqua" pitchFamily="18" charset="0"/>
              </a:rPr>
              <a:t>		</a:t>
            </a: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Потемкина Т.</a:t>
            </a:r>
          </a:p>
          <a:p>
            <a:pPr defTabSz="425450">
              <a:buNone/>
              <a:tabLst>
                <a:tab pos="989013" algn="l"/>
              </a:tabLst>
            </a:pPr>
            <a:endParaRPr lang="ru-RU" sz="20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801688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	Бондарь, А.  Татьяна Потемкина установила новый рекорд // Вечерняя газета. - 2012.- 29 февр. (№9).- С.24.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Гордеева, А.  Мировая звезда гиревого спорта живет в Темиртау: [о темиртауской спортсменке Т.Потемкиной] // Зеркало.- 2006.- N49.- С.21.</a:t>
            </a:r>
          </a:p>
          <a:p>
            <a:pPr marL="0" indent="0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Иевлев, В.  Татьяна Потемкина второй раз стала чемпионкой мира: [гиревой спорт] // Вечерняя газета.-  2010.- 24 нояб. (N 47).- С. 18.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Иевлев, В.  Хотела похудеть и стала чемпионкой мира: [о темиртауской спортсменке Т.Потемкиной] // Вечерняя газета. -  2009.- 7 янв. (N1).- С.13.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3071810"/>
            <a:ext cx="4038600" cy="342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</a:p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Лахно, Е.  Нерукотворный "памятник": отряд "болашаковцев" ШЛ N 9 теперь носит имя чемпионки мира по гиревому спорту Татьяны Потемкиной  //Зеркало.-  2011.- 2 февр. (N 4).- С. 13.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Лифинцев, Ю. А подсказать ей было некому...: Татьяна Потемкина анализирует причины не вполне удачного выступления на чемпионате Европы  //Казахстанская правда.- 2012.- 26 мая (№ 154-156).- С.14.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Потемк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24274" cy="26432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00079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Лифинцев, Ю.  "Легкая" гиря Татьяны Потемкиной: [о спортсменке из Темиртау]  // Казахстанская правда.- 2012.- 25 февр. (№ 57).- С.1.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Новый рекорд Казахстана: за 10 минут Татьяна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Потемкиа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подняла 24-килограммовую гирю 155 раз / С. Ядрин // Зеркало. - 2012.- 27 февр. (№ 8).- С.23.	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Попова, Н.М.  Чемпионке нужен зал для тренировок!: [о трехкратной чемпионке мира по гиревому спорту, темиртауской спортсменке Т. Потемкиной]  //Магнитка плюс.- 2011.- 5 окт. (№ 40).- С.10.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Потемкина, Т. «А мне нравятся трудности!»: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бес. с со спортсменкой Т.Потемкиной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/бес. Л. Фролова //Зеркало. – 2008. – 8 окт. (№ 40). – 14-15.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Потемкина, Т.  Первая в мире: [бес. с чемпионом мира по гиревому спорту Т. Потемкиной] /бес. М.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Абдуова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 //Темиртауский рабочий.- 2012.- 18 июля (№ 29).- С.14.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Потемкина, Т.  Самая сильная женщина мира живет в Темиртау: [бес. с Т.Потемкиной,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спортсменкой по гиревому спорту]  //Темиртауский рабочий.- 2010.- 8 дек.(N 35).- С. 14.	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Ядрин, С.  Укротительница металла: Татьяна Потемкина, установив мировой рекорд, во второй раз завоевала титул сильнейшей на планете  //Зеркало.- 2010.- 24 нояб. (N 47).- С. 22.	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Содержимое 8" descr="0_6a40f_9c83f8d7_XL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60035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214842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Поэты</a:t>
            </a:r>
            <a:endParaRPr lang="ru-RU" sz="6000" b="1" i="1" dirty="0">
              <a:solidFill>
                <a:schemeClr val="accent2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428604"/>
            <a:ext cx="4181476" cy="6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Войтенко, Т. Мастер штанга: Двадцатикратный чемпион мира возглавил спортивный клуб в Темиртау: [А.Сивоконь] // Металлург. - 2009.- 25 февр.(N7).- С.24.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Коваленко, О. Знакомьтесь: Алексей Сивоконь // Темиртауский рабочий. – 1992.- 16 сент.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Неверов, С. Тридцать! Разве это годы?: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 спортсмене А. Сивоконе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//Индустриальная Караганда.- 2003. – 18 окт. – С. 14.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Савин, В. Многократный: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об А.Сивоконе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//Индустриальная Караганда. – 2005. – 16 июля. – С. 20.</a:t>
            </a:r>
          </a:p>
          <a:p>
            <a:pPr marL="0" indent="0" defTabSz="627063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Сивоконь, А. Забегать вперед не будем, но кое-кого сильно удивим!: [бес. с чемпионом мира по пауэрлифтингу А.Сивоконем]/ бес. С.Гражданский  //Зеркало.-  2011.- 26 янв. (N 3).- С. 18.</a:t>
            </a:r>
          </a:p>
          <a:p>
            <a:pPr>
              <a:buNone/>
            </a:pPr>
            <a:endParaRPr lang="ru-RU" sz="14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latin typeface="Book Antiqua" pitchFamily="18" charset="0"/>
              </a:rPr>
              <a:t> 	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071942"/>
            <a:ext cx="4214842" cy="23574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Сивоконь А.</a:t>
            </a:r>
          </a:p>
          <a:p>
            <a:pPr marL="0" indent="0">
              <a:buNone/>
            </a:pPr>
            <a:endParaRPr lang="ru-RU" sz="1200" b="1" dirty="0" smtClean="0">
              <a:solidFill>
                <a:srgbClr val="000066"/>
              </a:solidFill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Борщевская, А. Секрет его успеха, или Как поживают настоящие мужчины: [об абсолютном чемпионе мира по пауэрлифтингу из Темиртау А.Сивоконе]  //Зеркало. -  2004.- 4 авг.- С.7.</a:t>
            </a:r>
          </a:p>
          <a:p>
            <a:pPr>
              <a:buNone/>
            </a:pPr>
            <a:endParaRPr lang="ru-RU" sz="1400" dirty="0">
              <a:latin typeface="Book Antiqua" pitchFamily="18" charset="0"/>
            </a:endParaRPr>
          </a:p>
        </p:txBody>
      </p:sp>
      <p:pic>
        <p:nvPicPr>
          <p:cNvPr id="1026" name="Picture 2" descr="C:\Users\Nade\Desktop\Талантливые земляки рек. сп\Сивоконь.jpg"/>
          <p:cNvPicPr>
            <a:picLocks noChangeAspect="1" noChangeArrowheads="1"/>
          </p:cNvPicPr>
          <p:nvPr/>
        </p:nvPicPr>
        <p:blipFill>
          <a:blip r:embed="rId3"/>
          <a:srcRect l="5769" t="3906" r="7691" b="2343"/>
          <a:stretch>
            <a:fillRect/>
          </a:stretch>
        </p:blipFill>
        <p:spPr bwMode="auto">
          <a:xfrm>
            <a:off x="785786" y="214290"/>
            <a:ext cx="2286016" cy="3657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450059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ru-RU" sz="14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Сивоконь, А. Самый сильный на земле: [бес. с заслуженным мастером спорта РК А. Сивоконем] /бес. Н. Кравец  //Темиртауский рабочий.- 2011.- 3 авг. (№ 31).- С.14.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Шепеленко, В. В Америке приятно удивились: 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об А. Сивоконе</a:t>
            </a:r>
            <a:r>
              <a:rPr lang="en-US" sz="15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//Темиртауский рабочий. – 1992. – 26 дек.</a:t>
            </a:r>
          </a:p>
          <a:p>
            <a:pPr marL="0" indent="0">
              <a:buNone/>
              <a:tabLst>
                <a:tab pos="627063" algn="l"/>
              </a:tabLst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Ядрин, С. Алексей Сивоконь:"Лас-Вегас-город, куда я хочу приехать еще раз": Алексей Сивоконь собирается на традиционный ежегодный турнир "Мистер Олимпия" // Зеркало. - 2007.- N27.- С.23.</a:t>
            </a:r>
          </a:p>
          <a:p>
            <a:pPr>
              <a:buNone/>
            </a:pPr>
            <a:endParaRPr lang="ru-RU" sz="1500" dirty="0">
              <a:solidFill>
                <a:srgbClr val="000066"/>
              </a:solidFill>
            </a:endParaRPr>
          </a:p>
        </p:txBody>
      </p:sp>
      <p:pic>
        <p:nvPicPr>
          <p:cNvPr id="6" name="Содержимое 5" descr="сивоконь а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3964809" cy="264320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42973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Book Antiqua" pitchFamily="18" charset="0"/>
              </a:rPr>
              <a:t>Составитель: </a:t>
            </a:r>
            <a:r>
              <a:rPr lang="ru-RU" sz="2400" b="1" dirty="0" err="1" smtClean="0">
                <a:solidFill>
                  <a:srgbClr val="000066"/>
                </a:solidFill>
                <a:latin typeface="Book Antiqua" pitchFamily="18" charset="0"/>
              </a:rPr>
              <a:t>Кобзарева</a:t>
            </a:r>
            <a:r>
              <a:rPr lang="ru-RU" sz="2400" b="1" dirty="0" smtClean="0">
                <a:solidFill>
                  <a:srgbClr val="000066"/>
                </a:solidFill>
                <a:latin typeface="Book Antiqua" pitchFamily="18" charset="0"/>
              </a:rPr>
              <a:t> Н., ст. библиограф ИБО ЦСГБ г. Темиртау</a:t>
            </a:r>
            <a:br>
              <a:rPr lang="ru-RU" sz="2400" b="1" dirty="0" smtClean="0">
                <a:solidFill>
                  <a:srgbClr val="000066"/>
                </a:solidFill>
                <a:latin typeface="Book Antiqua" pitchFamily="18" charset="0"/>
              </a:rPr>
            </a:br>
            <a:r>
              <a:rPr lang="en-US" sz="2400" b="1" dirty="0" smtClean="0">
                <a:solidFill>
                  <a:srgbClr val="000066"/>
                </a:solidFill>
                <a:latin typeface="Book Antiqua" pitchFamily="18" charset="0"/>
              </a:rPr>
              <a:t>E-mail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: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  <a:hlinkClick r:id="rId3"/>
              </a:rPr>
              <a:t>tcsgb@mail.ru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00042"/>
            <a:ext cx="4040188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err="1" smtClean="0">
                <a:solidFill>
                  <a:srgbClr val="000066"/>
                </a:solidFill>
                <a:latin typeface="Book Antiqua" pitchFamily="18" charset="0"/>
              </a:rPr>
              <a:t>Дубовская</a:t>
            </a:r>
            <a:r>
              <a:rPr lang="ru-RU" sz="2200" b="1" i="1" dirty="0" smtClean="0">
                <a:solidFill>
                  <a:srgbClr val="000066"/>
                </a:solidFill>
                <a:latin typeface="Book Antiqua" pitchFamily="18" charset="0"/>
              </a:rPr>
              <a:t> Т.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Темиртауская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поэтесса выпустила книгу стихов для детей: [о новой книге стихов 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 //Вечерняя газета.- 2007.- 26 сент. (№ 39).- С. 22.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627063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Темиртауская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поэтесса номинирована на российскую премию "Поэт года - 2011": [Т.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Дубовская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 //Вечерняя газета.- 2012.- 15 февр. (№ 7).- С.13.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6270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Бондарь, А. 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Темиртауская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поэтесса пишет книжки для малышей: [о творчестве темиртауской поэтессы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Т.Дубовской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// Вечерняя газета. - 2009.- 12 апр. (N15).- С.13.	</a:t>
            </a:r>
          </a:p>
          <a:p>
            <a:endParaRPr lang="ru-RU" sz="14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endParaRPr lang="ru-RU" sz="14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3571876"/>
            <a:ext cx="4041775" cy="2786083"/>
          </a:xfrm>
        </p:spPr>
        <p:txBody>
          <a:bodyPr>
            <a:normAutofit/>
          </a:bodyPr>
          <a:lstStyle/>
          <a:p>
            <a:pPr marL="0" indent="0" defTabSz="538163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Войтенко, Т.  Не бойтесь творить: [о сборнике стихотворений темиртауской поэтессы 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 //Индустриальная Караганда.- 2006.- 9 сент. (N108).- С.15.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В Темиртау вышла книга детских стихов: [о сборнике стихов темиртауской поэтессы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Т.Дубовской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//Зеркало.- 2007.- 26 сент.(№ 39).- С.22.</a:t>
            </a:r>
            <a:endParaRPr lang="ru-RU" sz="15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40962" name="Picture 2" descr="C:\Users\Nade\Documents\Материалы, используемые при подготовки библ.пособий\Дубовская\CIMG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786214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4040188" cy="5857916"/>
          </a:xfrm>
        </p:spPr>
        <p:txBody>
          <a:bodyPr>
            <a:normAutofit/>
          </a:bodyPr>
          <a:lstStyle/>
          <a:p>
            <a:pPr marL="0" indent="0" defTabSz="450850">
              <a:buNone/>
            </a:pPr>
            <a:r>
              <a:rPr lang="ru-RU" sz="1500" dirty="0" smtClean="0">
                <a:latin typeface="Book Antiqua" pitchFamily="18" charset="0"/>
              </a:rPr>
              <a:t>	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Лахно, Е. Вне конкурса: автор детских стихов из Темиртау 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Дубовская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была номинирована на премию "Поэт года 2011" в Москве / Е. Лахно // Зеркало. - Темиртау.- 2012.- 30 янв. (№ 4).- С.32.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За "теплые" стихи: [в российском альманахе опубликовали стихи 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 Е. Лахно // Зеркало. - Темиртау.- 2012.- 8 июля (№ 27).- С.13.</a:t>
            </a:r>
          </a:p>
          <a:p>
            <a:pPr marL="0" indent="0"/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buNone/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Здравствуй, мама, это я!: [о творчестве темиртауской поэтессы Т.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 Е. Лахно // Индустриальная Караганда.- 2009.- 7 февр.(N14).- С.8.</a:t>
            </a:r>
          </a:p>
          <a:p>
            <a:pPr marL="0" indent="0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buNone/>
              <a:tabLst>
                <a:tab pos="450850" algn="l"/>
              </a:tabLst>
            </a:pP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	Лахно, Е.  Снятся радостные сны: [вышла в свет книга для детей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темирт.поэтессы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ru-RU" sz="1500" dirty="0" err="1" smtClean="0">
                <a:solidFill>
                  <a:srgbClr val="000066"/>
                </a:solidFill>
                <a:latin typeface="Book Antiqua" pitchFamily="18" charset="0"/>
              </a:rPr>
              <a:t>Т.Дубовской</a:t>
            </a:r>
            <a:r>
              <a:rPr lang="ru-RU" sz="1500" dirty="0" smtClean="0">
                <a:solidFill>
                  <a:srgbClr val="000066"/>
                </a:solidFill>
                <a:latin typeface="Book Antiqua" pitchFamily="18" charset="0"/>
              </a:rPr>
              <a:t>] / Е. Лахно // Индустриальная Караганда.- 2007.- 13 окт.- С.8.</a:t>
            </a:r>
          </a:p>
          <a:p>
            <a:pPr marL="0" indent="0">
              <a:buNone/>
            </a:pPr>
            <a:endParaRPr lang="ru-RU" sz="1500" dirty="0" smtClean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643314"/>
            <a:ext cx="4041775" cy="2786081"/>
          </a:xfrm>
        </p:spPr>
        <p:txBody>
          <a:bodyPr>
            <a:normAutofit/>
          </a:bodyPr>
          <a:lstStyle/>
          <a:p>
            <a:endParaRPr lang="ru-RU" sz="1400" b="1" dirty="0" smtClean="0"/>
          </a:p>
          <a:p>
            <a:pPr marL="0" indent="0" defTabSz="538163">
              <a:buNone/>
            </a:pPr>
            <a:r>
              <a:rPr lang="ru-RU" sz="1600" dirty="0" smtClean="0">
                <a:latin typeface="Book Antiqua" pitchFamily="18" charset="0"/>
              </a:rPr>
              <a:t>	</a:t>
            </a:r>
          </a:p>
          <a:p>
            <a:pPr marL="0" indent="0" defTabSz="450850">
              <a:buNone/>
            </a:pPr>
            <a:r>
              <a:rPr lang="ru-RU" sz="1600" dirty="0" smtClean="0"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 Литературная страница: Н.Воротынская, О.Воротынская,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А.Э.Родвальд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И.Елефтериади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В.Зиманов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Т.Ромашихина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Т.Дубовская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В.Логвиненко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Ю.Показанов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Металлург.- Темиртау.- 2008.- 16 янв.- С.18.		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 </a:t>
            </a:r>
          </a:p>
          <a:p>
            <a:endParaRPr lang="ru-RU" sz="1600" dirty="0">
              <a:latin typeface="Book Antiqua" pitchFamily="18" charset="0"/>
            </a:endParaRPr>
          </a:p>
        </p:txBody>
      </p:sp>
      <p:pic>
        <p:nvPicPr>
          <p:cNvPr id="39938" name="Picture 2" descr="C:\Users\Nade\Documents\Материалы, используемые при подготовки библ.пособий\Фото темирт.поэтов\2010-08 (авг)\сканирование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1840493" cy="2517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940" name="Picture 4" descr="C:\Users\Nade\Documents\Материалы, используемые при подготовки библ.пособий\Фото темирт.поэтов\2010-08 (авг)\сканирование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862">
            <a:off x="6236220" y="1063480"/>
            <a:ext cx="1565226" cy="221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939" name="Picture 3" descr="C:\Users\Nade\Documents\Материалы, используемые при подготовки библ.пособий\Фото темирт.поэтов\2010-08 (авг)\сканирование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831">
            <a:off x="7539508" y="1523186"/>
            <a:ext cx="1436219" cy="2351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714752"/>
            <a:ext cx="4040188" cy="314324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i="1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5000" b="1" i="1" dirty="0" smtClean="0">
                <a:solidFill>
                  <a:srgbClr val="000066"/>
                </a:solidFill>
                <a:latin typeface="Book Antiqua" pitchFamily="18" charset="0"/>
              </a:rPr>
              <a:t> В.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14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Зейферт, Е. О Викторе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: некролог //Книголюб. – 2005. - №7-8. – С. 7.</a:t>
            </a: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, В. К моим читателям: [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поэт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В.Фетько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о себе] / В.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// Темиртауский рабочий.- 1995.- 8 мая</a:t>
            </a:r>
          </a:p>
          <a:p>
            <a:pPr>
              <a:lnSpc>
                <a:spcPct val="120000"/>
              </a:lnSpc>
              <a:buNone/>
            </a:pPr>
            <a:endParaRPr lang="ru-RU" sz="2700" b="1" dirty="0" smtClean="0">
              <a:solidFill>
                <a:srgbClr val="000066"/>
              </a:solidFill>
            </a:endParaRPr>
          </a:p>
          <a:p>
            <a:pPr marL="0" indent="0" defTabSz="538163">
              <a:lnSpc>
                <a:spcPct val="120000"/>
              </a:lnSpc>
              <a:buNone/>
            </a:pPr>
            <a:r>
              <a:rPr lang="ru-RU" sz="27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pPr>
              <a:buNone/>
            </a:pPr>
            <a:endParaRPr lang="ru-RU" dirty="0" smtClean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5728"/>
            <a:ext cx="4041775" cy="6357982"/>
          </a:xfrm>
        </p:spPr>
        <p:txBody>
          <a:bodyPr>
            <a:normAutofit lnSpcReduction="10000"/>
          </a:bodyPr>
          <a:lstStyle/>
          <a:p>
            <a:pPr marL="0" indent="0" defTabSz="538163"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ru-RU" sz="1600" dirty="0" smtClean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538163" algn="l"/>
              </a:tabLst>
            </a:pPr>
            <a:r>
              <a:rPr lang="ru-RU" sz="1600" dirty="0" smtClean="0"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Хорольская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Н. ...То, что было по весне не спето, допою я осенью своей!: К 65-летию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поэта Виктора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члена Союза писателей РК / Н.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Хорольская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//Казахстанская Магнитка.- 2008.- 10 июля (N27).- С.11</a:t>
            </a:r>
          </a:p>
          <a:p>
            <a:pPr marL="0" indent="0"/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lnSpc>
                <a:spcPct val="11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Шашкова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Л. Виктор Георгиевич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: [биографическая справка о поэте] / Л.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Шашкова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Простор.- 2006.- № 3.- С. 91.- </a:t>
            </a:r>
          </a:p>
          <a:p>
            <a:pPr marL="0" indent="0" defTabSz="538163">
              <a:lnSpc>
                <a:spcPct val="110000"/>
              </a:lnSpc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lnSpc>
                <a:spcPct val="11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В. Люблю встречать негаданных гостей: стихотворения / В. 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 // Простор.- 2005.- № 8.- С. 28-31</a:t>
            </a:r>
          </a:p>
          <a:p>
            <a:pPr marL="0" indent="0" defTabSz="538163">
              <a:lnSpc>
                <a:spcPct val="110000"/>
              </a:lnSpc>
              <a:buNone/>
            </a:pPr>
            <a:endParaRPr lang="ru-RU" sz="16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538163">
              <a:lnSpc>
                <a:spcPct val="11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1600" dirty="0" err="1" smtClean="0">
                <a:solidFill>
                  <a:srgbClr val="000066"/>
                </a:solidFill>
                <a:latin typeface="Book Antiqua" pitchFamily="18" charset="0"/>
              </a:rPr>
              <a:t>Фетько</a:t>
            </a: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, В. Всей жизни суть...: стихотворения //Простор.- 2006.- №3.- С. 91.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pic>
        <p:nvPicPr>
          <p:cNvPr id="1027" name="Picture 3" descr="C:\Users\Nade\Documents\Материалы, используемые при подготовки библ.пособий\Фото темирт.поэтов\Фетько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924416" cy="3143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Nade\Desktop\Талантливые земляки рек. сп\49787308_78085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5429288" cy="221457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Художники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500694" y="6143644"/>
            <a:ext cx="2786050" cy="28575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000066"/>
                </a:solidFill>
                <a:latin typeface="Book Antiqua" pitchFamily="18" charset="0"/>
              </a:rPr>
              <a:t>Рыбак, авт. А. </a:t>
            </a:r>
            <a:r>
              <a:rPr lang="ru-RU" sz="1200" dirty="0" err="1" smtClean="0">
                <a:solidFill>
                  <a:srgbClr val="000066"/>
                </a:solidFill>
                <a:latin typeface="Book Antiqua" pitchFamily="18" charset="0"/>
              </a:rPr>
              <a:t>Болюх</a:t>
            </a:r>
            <a:endParaRPr lang="ru-RU" sz="12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92906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tabLst>
                <a:tab pos="627063" algn="l"/>
              </a:tabLst>
            </a:pPr>
            <a:endParaRPr lang="ru-RU" sz="4000" b="1" i="1" dirty="0" smtClean="0">
              <a:latin typeface="Book Antiqua" pitchFamily="18" charset="0"/>
            </a:endParaRPr>
          </a:p>
          <a:p>
            <a:pPr algn="ctr">
              <a:buNone/>
              <a:tabLst>
                <a:tab pos="627063" algn="l"/>
                <a:tab pos="1252538" algn="l"/>
              </a:tabLst>
            </a:pPr>
            <a:r>
              <a:rPr lang="ru-RU" sz="8800" b="1" i="1" dirty="0" err="1" smtClean="0">
                <a:solidFill>
                  <a:srgbClr val="000066"/>
                </a:solidFill>
                <a:latin typeface="Book Antiqua" pitchFamily="18" charset="0"/>
              </a:rPr>
              <a:t>Болюх</a:t>
            </a:r>
            <a:r>
              <a:rPr lang="ru-RU" sz="8800" b="1" i="1" dirty="0" smtClean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ru-RU" sz="8800" b="1" i="1" dirty="0" smtClean="0">
                <a:solidFill>
                  <a:srgbClr val="000066"/>
                </a:solidFill>
                <a:latin typeface="Book Antiqua" pitchFamily="18" charset="0"/>
              </a:rPr>
              <a:t>А. и Н.</a:t>
            </a:r>
          </a:p>
          <a:p>
            <a:pPr marL="0" indent="0" defTabSz="450850"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480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  <a:r>
              <a:rPr lang="ru-RU" sz="6000" dirty="0" err="1" smtClean="0">
                <a:solidFill>
                  <a:srgbClr val="000066"/>
                </a:solidFill>
                <a:latin typeface="Book Antiqua" pitchFamily="18" charset="0"/>
              </a:rPr>
              <a:t>Ануфриенко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, С. "Петух" для </a:t>
            </a:r>
            <a:r>
              <a:rPr lang="ru-RU" sz="60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темиртаусцев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: [в выставочном зале городского музея открылась выставка художников Надежды и Александра </a:t>
            </a:r>
            <a:r>
              <a:rPr lang="ru-RU" sz="6000" dirty="0" err="1" smtClean="0">
                <a:solidFill>
                  <a:srgbClr val="000066"/>
                </a:solidFill>
                <a:latin typeface="Book Antiqua" pitchFamily="18" charset="0"/>
              </a:rPr>
              <a:t>Болюх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]  // Зеркало.-  2006.- 22 нояб. (N 47).- С. 21.</a:t>
            </a:r>
          </a:p>
          <a:p>
            <a:pPr marL="0" indent="0" defTabSz="450850">
              <a:lnSpc>
                <a:spcPct val="120000"/>
              </a:lnSpc>
              <a:buNone/>
            </a:pPr>
            <a:endParaRPr lang="ru-RU" sz="6000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6000" b="1" dirty="0" smtClean="0">
                <a:solidFill>
                  <a:srgbClr val="000066"/>
                </a:solidFill>
              </a:rPr>
              <a:t>	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Бондарь, А. Работы художников </a:t>
            </a:r>
            <a:r>
              <a:rPr lang="ru-RU" sz="6000" dirty="0" err="1" smtClean="0">
                <a:solidFill>
                  <a:srgbClr val="000066"/>
                </a:solidFill>
                <a:latin typeface="Book Antiqua" pitchFamily="18" charset="0"/>
              </a:rPr>
              <a:t>Болюх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 впервые выставлены в Темиртау: [о выставке </a:t>
            </a:r>
            <a:r>
              <a:rPr lang="ru-RU" sz="60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темиртауских</a:t>
            </a:r>
            <a:r>
              <a:rPr lang="ru-RU" sz="6000" dirty="0" smtClean="0">
                <a:solidFill>
                  <a:srgbClr val="000066"/>
                </a:solidFill>
                <a:latin typeface="Book Antiqua" pitchFamily="18" charset="0"/>
              </a:rPr>
              <a:t> художников]  //Вечерняя газета.- 2006.- 22 нояб. (N47).- С. 20.</a:t>
            </a: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endParaRPr lang="ru-RU" sz="6000" i="1" dirty="0" smtClean="0">
              <a:latin typeface="Book Antiqua" pitchFamily="18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ru-RU" sz="6000" b="1" dirty="0" smtClean="0"/>
              <a:t>	</a:t>
            </a:r>
            <a:endParaRPr lang="ru-RU" sz="4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14876" y="214290"/>
            <a:ext cx="4041775" cy="3214710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450850" algn="l"/>
              </a:tabLst>
            </a:pPr>
            <a:endParaRPr lang="ru-RU" sz="1500" b="0" dirty="0" smtClean="0">
              <a:latin typeface="Book Antiqua" pitchFamily="18" charset="0"/>
            </a:endParaRPr>
          </a:p>
          <a:p>
            <a:pPr>
              <a:tabLst>
                <a:tab pos="450850" algn="l"/>
              </a:tabLst>
            </a:pPr>
            <a:endParaRPr lang="ru-RU" sz="1500" b="0" dirty="0" smtClean="0">
              <a:latin typeface="Book Antiqua" pitchFamily="18" charset="0"/>
            </a:endParaRPr>
          </a:p>
          <a:p>
            <a:pPr>
              <a:tabLst>
                <a:tab pos="450850" algn="l"/>
              </a:tabLst>
            </a:pPr>
            <a:r>
              <a:rPr lang="ru-RU" sz="1500" b="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r>
              <a:rPr lang="ru-RU" sz="1500" b="0" dirty="0" smtClean="0">
                <a:latin typeface="Book Antiqua" pitchFamily="18" charset="0"/>
              </a:rPr>
              <a:t>	</a:t>
            </a:r>
            <a:r>
              <a:rPr lang="ru-RU" sz="2700" b="0" dirty="0" err="1" smtClean="0">
                <a:solidFill>
                  <a:srgbClr val="000066"/>
                </a:solidFill>
                <a:latin typeface="Book Antiqua" pitchFamily="18" charset="0"/>
              </a:rPr>
              <a:t>Дианова</a:t>
            </a: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, Л. Мастер без границ: [о художнике, жителе Темиртау А. </a:t>
            </a:r>
            <a:r>
              <a:rPr lang="ru-RU" sz="2700" b="0" dirty="0" err="1" smtClean="0">
                <a:solidFill>
                  <a:srgbClr val="000066"/>
                </a:solidFill>
                <a:latin typeface="Book Antiqua" pitchFamily="18" charset="0"/>
              </a:rPr>
              <a:t>Болюхе</a:t>
            </a: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]  // Темиртауский рабочий.- 2012.- 8 февр. (№ 6).- С.14.</a:t>
            </a: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endParaRPr lang="ru-RU" sz="2700" b="0" i="1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r>
              <a:rPr lang="ru-RU" sz="2700" b="0" dirty="0" smtClean="0">
                <a:solidFill>
                  <a:srgbClr val="000066"/>
                </a:solidFill>
              </a:rPr>
              <a:t>	</a:t>
            </a:r>
            <a:r>
              <a:rPr lang="ru-RU" sz="2700" b="0" dirty="0" err="1" smtClean="0">
                <a:solidFill>
                  <a:srgbClr val="000066"/>
                </a:solidFill>
                <a:latin typeface="Book Antiqua" pitchFamily="18" charset="0"/>
              </a:rPr>
              <a:t>Крамер</a:t>
            </a: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, Н. Другая Магнитка: [о юбилейной выставке </a:t>
            </a:r>
            <a:r>
              <a:rPr lang="ru-RU" sz="2700" b="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 художника и скульптора </a:t>
            </a:r>
            <a:r>
              <a:rPr lang="ru-RU" sz="2700" b="0" dirty="0" err="1" smtClean="0">
                <a:solidFill>
                  <a:srgbClr val="000066"/>
                </a:solidFill>
                <a:latin typeface="Book Antiqua" pitchFamily="18" charset="0"/>
              </a:rPr>
              <a:t>А.Болюха</a:t>
            </a: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]  // Индустриальная Караганда.- 2010.- 2 дек. (N 140).- С. 8.</a:t>
            </a: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r>
              <a:rPr lang="ru-RU" sz="2700" b="0" dirty="0" smtClean="0">
                <a:solidFill>
                  <a:srgbClr val="000066"/>
                </a:solidFill>
                <a:latin typeface="Book Antiqua" pitchFamily="18" charset="0"/>
              </a:rPr>
              <a:t>	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Nade\Desktop\Талантливые земляки рек. сп\болюх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45" y="285728"/>
            <a:ext cx="3346899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Nade\Desktop\Талантливые земляки рек. сп\Рыбак картина А. Болюха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715008" y="3714752"/>
            <a:ext cx="2357454" cy="2217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3" grpId="0" uiExpand="1" build="p"/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57158" y="3929066"/>
            <a:ext cx="4040188" cy="2357454"/>
          </a:xfrm>
        </p:spPr>
        <p:txBody>
          <a:bodyPr>
            <a:normAutofit/>
          </a:bodyPr>
          <a:lstStyle/>
          <a:p>
            <a:pPr defTabSz="450850"/>
            <a:r>
              <a:rPr lang="ru-RU" sz="1500" b="0" dirty="0" smtClean="0">
                <a:latin typeface="Book Antiqua" pitchFamily="18" charset="0"/>
              </a:rPr>
              <a:t>	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Крыкбаева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, М. Преодоление: </a:t>
            </a:r>
            <a:r>
              <a:rPr lang="en-US" sz="1500" b="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о творчестве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 художника А.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Болюха</a:t>
            </a:r>
            <a:r>
              <a:rPr lang="en-US" sz="1500" b="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 //Простор. – 2006. - №5. – С.178-181</a:t>
            </a:r>
          </a:p>
          <a:p>
            <a:pPr defTabSz="450850"/>
            <a:endParaRPr lang="ru-RU" sz="1500" b="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defTabSz="450850"/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	Лахно, Е. Наш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темиртауский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 Ван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Гог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: </a:t>
            </a:r>
            <a:r>
              <a:rPr lang="en-US" sz="1500" b="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о художнике </a:t>
            </a:r>
            <a:r>
              <a:rPr lang="ru-RU" sz="1500" b="0" dirty="0" err="1" smtClean="0">
                <a:solidFill>
                  <a:srgbClr val="000066"/>
                </a:solidFill>
                <a:latin typeface="Book Antiqua" pitchFamily="18" charset="0"/>
              </a:rPr>
              <a:t>А.Болюхе</a:t>
            </a:r>
            <a:r>
              <a:rPr lang="en-US" sz="1500" b="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1500" b="0" dirty="0" smtClean="0">
                <a:solidFill>
                  <a:srgbClr val="000066"/>
                </a:solidFill>
                <a:latin typeface="Book Antiqua" pitchFamily="18" charset="0"/>
              </a:rPr>
              <a:t> // Зеркало. – 2005. – 31 авг. С. 23.</a:t>
            </a:r>
          </a:p>
          <a:p>
            <a:endParaRPr lang="ru-RU" sz="1500" dirty="0"/>
          </a:p>
        </p:txBody>
      </p:sp>
      <p:pic>
        <p:nvPicPr>
          <p:cNvPr id="7" name="Содержимое 6" descr="Юная пастушка Н. Болюх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0354" y="214291"/>
            <a:ext cx="3143272" cy="2357454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715008" y="2643182"/>
            <a:ext cx="3000364" cy="35719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66"/>
                </a:solidFill>
                <a:latin typeface="Book Antiqua" pitchFamily="18" charset="0"/>
              </a:rPr>
              <a:t>Юная пастушка, авт. </a:t>
            </a:r>
            <a:r>
              <a:rPr lang="ru-RU" sz="1400" dirty="0" err="1" smtClean="0">
                <a:solidFill>
                  <a:srgbClr val="000066"/>
                </a:solidFill>
                <a:latin typeface="Book Antiqua" pitchFamily="18" charset="0"/>
              </a:rPr>
              <a:t>Н.Болюх</a:t>
            </a:r>
            <a:endParaRPr lang="ru-RU" sz="1400" dirty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6314" y="3143248"/>
            <a:ext cx="4041775" cy="3571900"/>
          </a:xfrm>
        </p:spPr>
        <p:txBody>
          <a:bodyPr>
            <a:normAutofit fontScale="40000" lnSpcReduction="20000"/>
          </a:bodyPr>
          <a:lstStyle/>
          <a:p>
            <a:pPr marL="0" indent="0" defTabSz="450850"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  <a:endParaRPr lang="ru-RU" sz="2700" b="1" dirty="0" smtClean="0"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2700" dirty="0" smtClean="0">
                <a:latin typeface="Book Antiqua" pitchFamily="18" charset="0"/>
              </a:rPr>
              <a:t>	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Мельникова, Л. Прекрасное в обычном: [в выставочном зале изобразительного искусства г.Караганды состоялась выставка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темиртауского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художника и скульптора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А.И.Болюха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]  //Металлург. - 2010.- 15 дек.(N 50).- С. 18.</a:t>
            </a:r>
          </a:p>
          <a:p>
            <a:pPr marL="0" indent="0" defTabSz="450850">
              <a:lnSpc>
                <a:spcPct val="120000"/>
              </a:lnSpc>
              <a:buNone/>
            </a:pPr>
            <a:endParaRPr lang="ru-RU" sz="38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 defTabSz="450850">
              <a:lnSpc>
                <a:spcPct val="120000"/>
              </a:lnSpc>
              <a:buNone/>
            </a:pP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	Родом из Семиречья: </a:t>
            </a:r>
            <a:r>
              <a:rPr lang="en-US" sz="3800" dirty="0" smtClean="0">
                <a:solidFill>
                  <a:srgbClr val="000066"/>
                </a:solidFill>
                <a:latin typeface="Book Antiqua" pitchFamily="18" charset="0"/>
              </a:rPr>
              <a:t>[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в Государственном Музее изобразительного искусства им. А.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Кастеева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в Алматы прошла выставка  художника из Темиртау А. </a:t>
            </a:r>
            <a:r>
              <a:rPr lang="ru-RU" sz="3800" dirty="0" err="1" smtClean="0">
                <a:solidFill>
                  <a:srgbClr val="000066"/>
                </a:solidFill>
                <a:latin typeface="Book Antiqua" pitchFamily="18" charset="0"/>
              </a:rPr>
              <a:t>Болюха</a:t>
            </a:r>
            <a:r>
              <a:rPr lang="en-US" sz="3800" dirty="0" smtClean="0">
                <a:solidFill>
                  <a:srgbClr val="000066"/>
                </a:solidFill>
                <a:latin typeface="Book Antiqua" pitchFamily="18" charset="0"/>
              </a:rPr>
              <a:t>]</a:t>
            </a:r>
            <a:r>
              <a:rPr lang="ru-RU" sz="3800" dirty="0" smtClean="0">
                <a:solidFill>
                  <a:srgbClr val="000066"/>
                </a:solidFill>
                <a:latin typeface="Book Antiqua" pitchFamily="18" charset="0"/>
              </a:rPr>
              <a:t> //Казахстанская правда. – 2004. – 23 июля. – С. 6.	</a:t>
            </a:r>
          </a:p>
          <a:p>
            <a:endParaRPr lang="ru-RU" sz="3800" dirty="0">
              <a:solidFill>
                <a:srgbClr val="000066"/>
              </a:solidFill>
            </a:endParaRPr>
          </a:p>
        </p:txBody>
      </p:sp>
      <p:pic>
        <p:nvPicPr>
          <p:cNvPr id="6" name="Picture 3" descr="C:\Users\Nade\Desktop\Талантливые земляки рек. сп\болюх н.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00034" y="157139"/>
            <a:ext cx="2571768" cy="36004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build="p" animBg="1"/>
      <p:bldP spid="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396</Words>
  <PresentationFormat>Экран (4:3)</PresentationFormat>
  <Paragraphs>308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ГУ «Отдел культуры и развития языков г. Темиртау»  Централизованная система городских библиотек  Информационно-библиографический отдел</vt:lpstr>
      <vt:lpstr>Слайд 2</vt:lpstr>
      <vt:lpstr>Поэты</vt:lpstr>
      <vt:lpstr>Слайд 4</vt:lpstr>
      <vt:lpstr>Слайд 5</vt:lpstr>
      <vt:lpstr>Слайд 6</vt:lpstr>
      <vt:lpstr>Художники</vt:lpstr>
      <vt:lpstr>Слайд 8</vt:lpstr>
      <vt:lpstr>Слайд 9</vt:lpstr>
      <vt:lpstr>Слайд 10</vt:lpstr>
      <vt:lpstr>Слайд 11</vt:lpstr>
      <vt:lpstr>Слайд 12</vt:lpstr>
      <vt:lpstr>Слайд 13</vt:lpstr>
      <vt:lpstr>Фотохудожники</vt:lpstr>
      <vt:lpstr>Слайд 15</vt:lpstr>
      <vt:lpstr>Слайд 16</vt:lpstr>
      <vt:lpstr>Музыкальные коллективы и исполнители</vt:lpstr>
      <vt:lpstr>Слайд 18</vt:lpstr>
      <vt:lpstr>Слайд 19</vt:lpstr>
      <vt:lpstr>Слайд 20</vt:lpstr>
      <vt:lpstr>Слайд 21</vt:lpstr>
      <vt:lpstr>Театральные коллективы</vt:lpstr>
      <vt:lpstr>Народный театр «Современник»</vt:lpstr>
      <vt:lpstr>Слайд 24</vt:lpstr>
      <vt:lpstr>Слайд 25</vt:lpstr>
      <vt:lpstr>Слайд 26</vt:lpstr>
      <vt:lpstr>Спортсмены</vt:lpstr>
      <vt:lpstr>Слайд 28</vt:lpstr>
      <vt:lpstr>Слайд 29</vt:lpstr>
      <vt:lpstr>Слайд 30</vt:lpstr>
      <vt:lpstr>Слайд 31</vt:lpstr>
      <vt:lpstr>Составитель: Кобзарева Н., ст. библиограф ИБО ЦСГБ г. Темиртау E-mail: tcsgb@mail.ru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«Отдел культуры и развития языков г. Темиртау»  Централизованная система городских библиотек  Информационно-библиографический отдел</dc:title>
  <dc:creator>Nade</dc:creator>
  <cp:lastModifiedBy>Nade</cp:lastModifiedBy>
  <cp:revision>185</cp:revision>
  <dcterms:created xsi:type="dcterms:W3CDTF">2012-10-06T09:31:11Z</dcterms:created>
  <dcterms:modified xsi:type="dcterms:W3CDTF">2012-10-20T09:58:32Z</dcterms:modified>
</cp:coreProperties>
</file>